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Arimo"/>
      <p:bold r:id="rId16"/>
      <p:boldItalic r:id="rId17"/>
    </p:embeddedFont>
    <p:embeddedFont>
      <p:font typeface="Barlow"/>
      <p:bold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0" roundtripDataSignature="AMtx7mjbjvVj2+MvBmgO8nxx40af8V7Z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rimo-boldItalic.fntdata"/><Relationship Id="rId16" Type="http://schemas.openxmlformats.org/officeDocument/2006/relationships/font" Target="fonts/Arimo-bold.fntdata"/><Relationship Id="rId5" Type="http://schemas.openxmlformats.org/officeDocument/2006/relationships/notesMaster" Target="notesMasters/notesMaster1.xml"/><Relationship Id="rId19" Type="http://schemas.openxmlformats.org/officeDocument/2006/relationships/font" Target="fonts/Barlow-boldItalic.fntdata"/><Relationship Id="rId6" Type="http://schemas.openxmlformats.org/officeDocument/2006/relationships/slide" Target="slides/slide1.xml"/><Relationship Id="rId18" Type="http://schemas.openxmlformats.org/officeDocument/2006/relationships/font" Target="fonts/Barlow-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46" name="Google Shape;346;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47" name="Google Shape;347;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9</a:t>
            </a:r>
            <a:endParaRPr/>
          </a:p>
        </p:txBody>
      </p:sp>
      <p:sp>
        <p:nvSpPr>
          <p:cNvPr id="349" name="Google Shape;349;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50" name="Google Shape;350;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3" name="Google Shape;103;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4" name="Google Shape;104;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106" name="Google Shape;106;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7" name="Google Shape;107;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8" name="Google Shape;118;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9" name="Google Shape;119;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121" name="Google Shape;121;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22" name="Google Shape;122;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69" name="Google Shape;169;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0" name="Google Shape;170;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172" name="Google Shape;172;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3" name="Google Shape;173;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8" name="Google Shape;198;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9" name="Google Shape;199;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201" name="Google Shape;201;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2" name="Google Shape;202;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6" name="Google Shape;236;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37" name="Google Shape;237;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a:t>
            </a:r>
            <a:endParaRPr/>
          </a:p>
        </p:txBody>
      </p:sp>
      <p:sp>
        <p:nvSpPr>
          <p:cNvPr id="239" name="Google Shape;239;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0" name="Google Shape;240;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3" name="Google Shape;273;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74" name="Google Shape;274;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6</a:t>
            </a:r>
            <a:endParaRPr/>
          </a:p>
        </p:txBody>
      </p:sp>
      <p:sp>
        <p:nvSpPr>
          <p:cNvPr id="276" name="Google Shape;276;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7" name="Google Shape;277;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15" name="Google Shape;315;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16" name="Google Shape;316;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a:t>
            </a:r>
            <a:endParaRPr/>
          </a:p>
        </p:txBody>
      </p:sp>
      <p:sp>
        <p:nvSpPr>
          <p:cNvPr id="318" name="Google Shape;318;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19" name="Google Shape;319;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32" name="Google Shape;332;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33" name="Google Shape;333;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a:t>
            </a:r>
            <a:endParaRPr/>
          </a:p>
        </p:txBody>
      </p:sp>
      <p:sp>
        <p:nvSpPr>
          <p:cNvPr id="335" name="Google Shape;335;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6" name="Google Shape;336;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0"/>
          <p:cNvSpPr/>
          <p:nvPr>
            <p:ph idx="2" type="pic"/>
          </p:nvPr>
        </p:nvSpPr>
        <p:spPr>
          <a:xfrm>
            <a:off x="1792288" y="612775"/>
            <a:ext cx="5486400" cy="4114800"/>
          </a:xfrm>
          <a:prstGeom prst="rect">
            <a:avLst/>
          </a:prstGeom>
          <a:noFill/>
          <a:ln>
            <a:noFill/>
          </a:ln>
        </p:spPr>
      </p:sp>
      <p:sp>
        <p:nvSpPr>
          <p:cNvPr id="68" name="Google Shape;68;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gamma.app/?utm_source=made-with-gamma" TargetMode="External"/><Relationship Id="rId10" Type="http://schemas.openxmlformats.org/officeDocument/2006/relationships/image" Target="../media/image3.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gamma.app/?utm_source=made-with-gamma" TargetMode="External"/><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descr="preencoded.png" id="92" name="Google Shape;92;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3" name="Google Shape;93;p1"/>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94" name="Google Shape;94;p1"/>
          <p:cNvGrpSpPr/>
          <p:nvPr/>
        </p:nvGrpSpPr>
        <p:grpSpPr>
          <a:xfrm>
            <a:off x="7977868" y="1570155"/>
            <a:ext cx="23293712" cy="4415954"/>
            <a:chOff x="0" y="-57150"/>
            <a:chExt cx="12359878" cy="2343150"/>
          </a:xfrm>
        </p:grpSpPr>
        <p:sp>
          <p:nvSpPr>
            <p:cNvPr id="95" name="Google Shape;95;p1"/>
            <p:cNvSpPr/>
            <p:nvPr/>
          </p:nvSpPr>
          <p:spPr>
            <a:xfrm>
              <a:off x="0" y="0"/>
              <a:ext cx="12359878" cy="2286000"/>
            </a:xfrm>
            <a:custGeom>
              <a:rect b="b" l="l" r="r" t="t"/>
              <a:pathLst>
                <a:path extrusionOk="0" h="2286000" w="12359878">
                  <a:moveTo>
                    <a:pt x="0" y="0"/>
                  </a:moveTo>
                  <a:lnTo>
                    <a:pt x="12359878" y="0"/>
                  </a:lnTo>
                  <a:lnTo>
                    <a:pt x="12359878" y="2286000"/>
                  </a:lnTo>
                  <a:lnTo>
                    <a:pt x="0" y="2286000"/>
                  </a:lnTo>
                  <a:close/>
                </a:path>
              </a:pathLst>
            </a:custGeom>
            <a:solidFill>
              <a:srgbClr val="000000">
                <a:alpha val="0"/>
              </a:srgbClr>
            </a:solidFill>
            <a:ln>
              <a:noFill/>
            </a:ln>
          </p:spPr>
        </p:sp>
        <p:sp>
          <p:nvSpPr>
            <p:cNvPr id="96" name="Google Shape;96;p1"/>
            <p:cNvSpPr txBox="1"/>
            <p:nvPr/>
          </p:nvSpPr>
          <p:spPr>
            <a:xfrm>
              <a:off x="0" y="-57150"/>
              <a:ext cx="12359878" cy="2343150"/>
            </a:xfrm>
            <a:prstGeom prst="rect">
              <a:avLst/>
            </a:prstGeom>
            <a:noFill/>
            <a:ln>
              <a:noFill/>
            </a:ln>
          </p:spPr>
          <p:txBody>
            <a:bodyPr anchorCtr="0" anchor="t" bIns="0" lIns="0" spcFirstLastPara="1" rIns="0" wrap="square" tIns="0">
              <a:noAutofit/>
            </a:bodyPr>
            <a:lstStyle/>
            <a:p>
              <a:pPr indent="0" lvl="0" marL="0" marR="0" rtl="0" algn="l">
                <a:lnSpc>
                  <a:spcPct val="125578"/>
                </a:lnSpc>
                <a:spcBef>
                  <a:spcPts val="0"/>
                </a:spcBef>
                <a:spcAft>
                  <a:spcPts val="0"/>
                </a:spcAft>
                <a:buNone/>
              </a:pPr>
              <a:r>
                <a:rPr b="0" i="0" lang="en-US" sz="10974" u="none" cap="none" strike="noStrike">
                  <a:solidFill>
                    <a:srgbClr val="F0FCFF"/>
                  </a:solidFill>
                  <a:latin typeface="Arial"/>
                  <a:ea typeface="Arial"/>
                  <a:cs typeface="Arial"/>
                  <a:sym typeface="Arial"/>
                </a:rPr>
                <a:t>Datathon 2025</a:t>
              </a:r>
              <a:endParaRPr/>
            </a:p>
          </p:txBody>
        </p:sp>
      </p:grpSp>
      <p:sp>
        <p:nvSpPr>
          <p:cNvPr id="97" name="Google Shape;97;p1"/>
          <p:cNvSpPr/>
          <p:nvPr/>
        </p:nvSpPr>
        <p:spPr>
          <a:xfrm>
            <a:off x="706690" y="1677861"/>
            <a:ext cx="6931277" cy="6931277"/>
          </a:xfrm>
          <a:custGeom>
            <a:rect b="b" l="l" r="r" t="t"/>
            <a:pathLst>
              <a:path extrusionOk="0" h="6931277" w="6931277">
                <a:moveTo>
                  <a:pt x="0" y="0"/>
                </a:moveTo>
                <a:lnTo>
                  <a:pt x="6931278" y="0"/>
                </a:lnTo>
                <a:lnTo>
                  <a:pt x="6931278" y="6931278"/>
                </a:lnTo>
                <a:lnTo>
                  <a:pt x="0" y="6931278"/>
                </a:lnTo>
                <a:lnTo>
                  <a:pt x="0" y="0"/>
                </a:lnTo>
                <a:close/>
              </a:path>
            </a:pathLst>
          </a:custGeom>
          <a:blipFill rotWithShape="1">
            <a:blip r:embed="rId4">
              <a:alphaModFix/>
            </a:blip>
            <a:stretch>
              <a:fillRect b="0" l="0" r="0" t="0"/>
            </a:stretch>
          </a:blipFill>
          <a:ln>
            <a:noFill/>
          </a:ln>
        </p:spPr>
      </p:sp>
      <p:grpSp>
        <p:nvGrpSpPr>
          <p:cNvPr id="98" name="Google Shape;98;p1"/>
          <p:cNvGrpSpPr/>
          <p:nvPr/>
        </p:nvGrpSpPr>
        <p:grpSpPr>
          <a:xfrm>
            <a:off x="8754029" y="4772900"/>
            <a:ext cx="7652217" cy="3006889"/>
            <a:chOff x="0" y="0"/>
            <a:chExt cx="10202956" cy="4009186"/>
          </a:xfrm>
        </p:grpSpPr>
        <p:sp>
          <p:nvSpPr>
            <p:cNvPr id="99" name="Google Shape;99;p1"/>
            <p:cNvSpPr/>
            <p:nvPr/>
          </p:nvSpPr>
          <p:spPr>
            <a:xfrm>
              <a:off x="0" y="0"/>
              <a:ext cx="10202956" cy="4009186"/>
            </a:xfrm>
            <a:custGeom>
              <a:rect b="b" l="l" r="r" t="t"/>
              <a:pathLst>
                <a:path extrusionOk="0" h="4009186" w="10202956">
                  <a:moveTo>
                    <a:pt x="0" y="0"/>
                  </a:moveTo>
                  <a:lnTo>
                    <a:pt x="10202956" y="0"/>
                  </a:lnTo>
                  <a:lnTo>
                    <a:pt x="10202956" y="4009186"/>
                  </a:lnTo>
                  <a:lnTo>
                    <a:pt x="0" y="4009186"/>
                  </a:lnTo>
                  <a:lnTo>
                    <a:pt x="0" y="0"/>
                  </a:lnTo>
                  <a:close/>
                </a:path>
              </a:pathLst>
            </a:custGeom>
            <a:blipFill rotWithShape="1">
              <a:blip r:embed="rId5">
                <a:alphaModFix/>
              </a:blip>
              <a:stretch>
                <a:fillRect b="0" l="-3611" r="-3611" t="0"/>
              </a:stretch>
            </a:blipFill>
            <a:ln>
              <a:noFill/>
            </a:ln>
          </p:spPr>
        </p:sp>
        <p:sp>
          <p:nvSpPr>
            <p:cNvPr id="100" name="Google Shape;100;p1"/>
            <p:cNvSpPr/>
            <p:nvPr/>
          </p:nvSpPr>
          <p:spPr>
            <a:xfrm>
              <a:off x="5792256" y="206233"/>
              <a:ext cx="3831392" cy="3596719"/>
            </a:xfrm>
            <a:custGeom>
              <a:rect b="b" l="l" r="r" t="t"/>
              <a:pathLst>
                <a:path extrusionOk="0" h="3596719" w="3831392">
                  <a:moveTo>
                    <a:pt x="0" y="0"/>
                  </a:moveTo>
                  <a:lnTo>
                    <a:pt x="3831392" y="0"/>
                  </a:lnTo>
                  <a:lnTo>
                    <a:pt x="3831392" y="3596719"/>
                  </a:lnTo>
                  <a:lnTo>
                    <a:pt x="0" y="3596719"/>
                  </a:lnTo>
                  <a:lnTo>
                    <a:pt x="0" y="0"/>
                  </a:lnTo>
                  <a:close/>
                </a:path>
              </a:pathLst>
            </a:custGeom>
            <a:blipFill rotWithShape="1">
              <a:blip r:embed="rId6">
                <a:alphaModFix/>
              </a:blip>
              <a:stretch>
                <a:fillRect b="0" l="0" r="0" t="0"/>
              </a:stretch>
            </a:blip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descr="preencoded.png" id="352" name="Google Shape;352;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53" name="Google Shape;353;p10"/>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354" name="Google Shape;354;p10"/>
          <p:cNvSpPr/>
          <p:nvPr/>
        </p:nvSpPr>
        <p:spPr>
          <a:xfrm>
            <a:off x="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grpSp>
        <p:nvGrpSpPr>
          <p:cNvPr id="355" name="Google Shape;355;p10"/>
          <p:cNvGrpSpPr/>
          <p:nvPr/>
        </p:nvGrpSpPr>
        <p:grpSpPr>
          <a:xfrm>
            <a:off x="7478178" y="985838"/>
            <a:ext cx="6858000" cy="900113"/>
            <a:chOff x="0" y="-57150"/>
            <a:chExt cx="9144000" cy="1200150"/>
          </a:xfrm>
        </p:grpSpPr>
        <p:sp>
          <p:nvSpPr>
            <p:cNvPr id="356" name="Google Shape;356;p10"/>
            <p:cNvSpPr/>
            <p:nvPr/>
          </p:nvSpPr>
          <p:spPr>
            <a:xfrm>
              <a:off x="0" y="0"/>
              <a:ext cx="9144000" cy="1143000"/>
            </a:xfrm>
            <a:custGeom>
              <a:rect b="b" l="l" r="r" t="t"/>
              <a:pathLst>
                <a:path extrusionOk="0" h="1143000" w="9144000">
                  <a:moveTo>
                    <a:pt x="0" y="0"/>
                  </a:moveTo>
                  <a:lnTo>
                    <a:pt x="9144000" y="0"/>
                  </a:lnTo>
                  <a:lnTo>
                    <a:pt x="9144000" y="1143000"/>
                  </a:lnTo>
                  <a:lnTo>
                    <a:pt x="0" y="1143000"/>
                  </a:lnTo>
                  <a:close/>
                </a:path>
              </a:pathLst>
            </a:custGeom>
            <a:solidFill>
              <a:srgbClr val="000000">
                <a:alpha val="0"/>
              </a:srgbClr>
            </a:solidFill>
            <a:ln>
              <a:noFill/>
            </a:ln>
          </p:spPr>
        </p:sp>
        <p:sp>
          <p:nvSpPr>
            <p:cNvPr id="357" name="Google Shape;357;p10"/>
            <p:cNvSpPr txBox="1"/>
            <p:nvPr/>
          </p:nvSpPr>
          <p:spPr>
            <a:xfrm>
              <a:off x="0" y="-57150"/>
              <a:ext cx="9144000" cy="1200150"/>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US" sz="5374" u="none" cap="none" strike="noStrike">
                  <a:solidFill>
                    <a:srgbClr val="F0FCFF"/>
                  </a:solidFill>
                  <a:latin typeface="Arimo"/>
                  <a:ea typeface="Arimo"/>
                  <a:cs typeface="Arimo"/>
                  <a:sym typeface="Arimo"/>
                </a:rPr>
                <a:t>Conclusion</a:t>
              </a:r>
              <a:endParaRPr/>
            </a:p>
          </p:txBody>
        </p:sp>
      </p:grpSp>
      <p:grpSp>
        <p:nvGrpSpPr>
          <p:cNvPr id="358" name="Google Shape;358;p10"/>
          <p:cNvGrpSpPr/>
          <p:nvPr/>
        </p:nvGrpSpPr>
        <p:grpSpPr>
          <a:xfrm>
            <a:off x="7637431" y="2109788"/>
            <a:ext cx="10650569" cy="4931147"/>
            <a:chOff x="0" y="-133350"/>
            <a:chExt cx="12359878" cy="5722547"/>
          </a:xfrm>
        </p:grpSpPr>
        <p:sp>
          <p:nvSpPr>
            <p:cNvPr id="359" name="Google Shape;359;p10"/>
            <p:cNvSpPr/>
            <p:nvPr/>
          </p:nvSpPr>
          <p:spPr>
            <a:xfrm>
              <a:off x="0" y="0"/>
              <a:ext cx="12359878" cy="5589197"/>
            </a:xfrm>
            <a:custGeom>
              <a:rect b="b" l="l" r="r" t="t"/>
              <a:pathLst>
                <a:path extrusionOk="0" h="5589197" w="12359878">
                  <a:moveTo>
                    <a:pt x="0" y="0"/>
                  </a:moveTo>
                  <a:lnTo>
                    <a:pt x="12359878" y="0"/>
                  </a:lnTo>
                  <a:lnTo>
                    <a:pt x="12359878" y="5589197"/>
                  </a:lnTo>
                  <a:lnTo>
                    <a:pt x="0" y="5589197"/>
                  </a:lnTo>
                  <a:close/>
                </a:path>
              </a:pathLst>
            </a:custGeom>
            <a:solidFill>
              <a:srgbClr val="000000">
                <a:alpha val="0"/>
              </a:srgbClr>
            </a:solidFill>
            <a:ln>
              <a:noFill/>
            </a:ln>
          </p:spPr>
        </p:sp>
        <p:sp>
          <p:nvSpPr>
            <p:cNvPr id="360" name="Google Shape;360;p10"/>
            <p:cNvSpPr txBox="1"/>
            <p:nvPr/>
          </p:nvSpPr>
          <p:spPr>
            <a:xfrm>
              <a:off x="0" y="-133350"/>
              <a:ext cx="12359878" cy="5722547"/>
            </a:xfrm>
            <a:prstGeom prst="rect">
              <a:avLst/>
            </a:prstGeom>
            <a:noFill/>
            <a:ln>
              <a:noFill/>
            </a:ln>
          </p:spPr>
          <p:txBody>
            <a:bodyPr anchorCtr="0" anchor="t" bIns="0" lIns="0" spcFirstLastPara="1" rIns="0" wrap="square" tIns="0">
              <a:noAutofit/>
            </a:bodyPr>
            <a:lstStyle/>
            <a:p>
              <a:pPr indent="0" lvl="0" marL="0" marR="0" rtl="0" algn="l">
                <a:lnSpc>
                  <a:spcPct val="269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63147"/>
                </a:lnSpc>
                <a:spcBef>
                  <a:spcPts val="0"/>
                </a:spcBef>
                <a:spcAft>
                  <a:spcPts val="0"/>
                </a:spcAft>
                <a:buNone/>
              </a:pPr>
              <a:r>
                <a:rPr b="0" i="0" lang="en-US" sz="2974" u="none" cap="none" strike="noStrike">
                  <a:solidFill>
                    <a:srgbClr val="E0E4E6"/>
                  </a:solidFill>
                  <a:latin typeface="Barlow"/>
                  <a:ea typeface="Barlow"/>
                  <a:cs typeface="Barlow"/>
                  <a:sym typeface="Barlow"/>
                </a:rPr>
                <a:t> ✅ Reduces waiting time with AI-powered detection.</a:t>
              </a:r>
              <a:endParaRPr/>
            </a:p>
            <a:p>
              <a:pPr indent="0" lvl="0" marL="0" marR="0" rtl="0" algn="l">
                <a:lnSpc>
                  <a:spcPct val="163147"/>
                </a:lnSpc>
                <a:spcBef>
                  <a:spcPts val="0"/>
                </a:spcBef>
                <a:spcAft>
                  <a:spcPts val="0"/>
                </a:spcAft>
                <a:buNone/>
              </a:pPr>
              <a:r>
                <a:rPr b="0" i="0" lang="en-US" sz="2974" u="none" cap="none" strike="noStrike">
                  <a:solidFill>
                    <a:srgbClr val="E0E4E6"/>
                  </a:solidFill>
                  <a:latin typeface="Barlow"/>
                  <a:ea typeface="Barlow"/>
                  <a:cs typeface="Barlow"/>
                  <a:sym typeface="Barlow"/>
                </a:rPr>
                <a:t> ✅ Accurate queue tracking with false detection filtering.</a:t>
              </a:r>
              <a:endParaRPr/>
            </a:p>
            <a:p>
              <a:pPr indent="0" lvl="0" marL="0" marR="0" rtl="0" algn="l">
                <a:lnSpc>
                  <a:spcPct val="163147"/>
                </a:lnSpc>
                <a:spcBef>
                  <a:spcPts val="0"/>
                </a:spcBef>
                <a:spcAft>
                  <a:spcPts val="0"/>
                </a:spcAft>
                <a:buNone/>
              </a:pPr>
              <a:r>
                <a:rPr b="0" i="0" lang="en-US" sz="2974" u="none" cap="none" strike="noStrike">
                  <a:solidFill>
                    <a:srgbClr val="E0E4E6"/>
                  </a:solidFill>
                  <a:latin typeface="Barlow"/>
                  <a:ea typeface="Barlow"/>
                  <a:cs typeface="Barlow"/>
                  <a:sym typeface="Barlow"/>
                </a:rPr>
                <a:t> ✅ NFC-based user registration for automation.</a:t>
              </a:r>
              <a:endParaRPr/>
            </a:p>
            <a:p>
              <a:pPr indent="0" lvl="0" marL="0" marR="0" rtl="0" algn="l">
                <a:lnSpc>
                  <a:spcPct val="163147"/>
                </a:lnSpc>
                <a:spcBef>
                  <a:spcPts val="0"/>
                </a:spcBef>
                <a:spcAft>
                  <a:spcPts val="0"/>
                </a:spcAft>
                <a:buNone/>
              </a:pPr>
              <a:r>
                <a:rPr b="0" i="0" lang="en-US" sz="2974" u="none" cap="none" strike="noStrike">
                  <a:solidFill>
                    <a:srgbClr val="E0E4E6"/>
                  </a:solidFill>
                  <a:latin typeface="Barlow"/>
                  <a:ea typeface="Barlow"/>
                  <a:cs typeface="Barlow"/>
                  <a:sym typeface="Barlow"/>
                </a:rPr>
                <a:t> ✅ Real-time updates via displays &amp; WhatsApp alerts.</a:t>
              </a:r>
              <a:endParaRPr/>
            </a:p>
            <a:p>
              <a:pPr indent="0" lvl="0" marL="0" marR="0" rtl="0" algn="l">
                <a:lnSpc>
                  <a:spcPct val="163147"/>
                </a:lnSpc>
                <a:spcBef>
                  <a:spcPts val="0"/>
                </a:spcBef>
                <a:spcAft>
                  <a:spcPts val="0"/>
                </a:spcAft>
                <a:buNone/>
              </a:pPr>
              <a:r>
                <a:rPr b="0" i="0" lang="en-US" sz="2974" u="none" cap="none" strike="noStrike">
                  <a:solidFill>
                    <a:srgbClr val="E0E4E6"/>
                  </a:solidFill>
                  <a:latin typeface="Barlow"/>
                  <a:ea typeface="Barlow"/>
                  <a:cs typeface="Barlow"/>
                  <a:sym typeface="Barlow"/>
                </a:rPr>
                <a:t> ✅ Cloud-based processing for efficiency.</a:t>
              </a:r>
              <a:endParaRPr/>
            </a:p>
            <a:p>
              <a:pPr indent="0" lvl="0" marL="0" marR="0" rtl="0" algn="l">
                <a:lnSpc>
                  <a:spcPct val="163147"/>
                </a:lnSpc>
                <a:spcBef>
                  <a:spcPts val="0"/>
                </a:spcBef>
                <a:spcAft>
                  <a:spcPts val="0"/>
                </a:spcAft>
                <a:buNone/>
              </a:pPr>
              <a:r>
                <a:rPr b="0" i="0" lang="en-US" sz="2974" u="none" cap="none" strike="noStrike">
                  <a:solidFill>
                    <a:srgbClr val="E0E4E6"/>
                  </a:solidFill>
                  <a:latin typeface="Barlow"/>
                  <a:ea typeface="Barlow"/>
                  <a:cs typeface="Barlow"/>
                  <a:sym typeface="Barlow"/>
                </a:rPr>
                <a:t> ✅ Scalable &amp; future-ready for various public spaces.</a:t>
              </a:r>
              <a:endParaRPr/>
            </a:p>
            <a:p>
              <a:pPr indent="0" lvl="0" marL="0" marR="0" rtl="0" algn="l">
                <a:lnSpc>
                  <a:spcPct val="163180"/>
                </a:lnSpc>
                <a:spcBef>
                  <a:spcPts val="0"/>
                </a:spcBef>
                <a:spcAft>
                  <a:spcPts val="0"/>
                </a:spcAft>
                <a:buNone/>
              </a:pPr>
              <a:r>
                <a:t/>
              </a:r>
              <a:endParaRPr b="0" i="0" sz="2974" u="none" cap="none" strike="noStrike">
                <a:solidFill>
                  <a:srgbClr val="E0E4E6"/>
                </a:solidFill>
                <a:latin typeface="Barlow"/>
                <a:ea typeface="Barlow"/>
                <a:cs typeface="Barlow"/>
                <a:sym typeface="Barlow"/>
              </a:endParaRPr>
            </a:p>
          </p:txBody>
        </p:sp>
      </p:grpSp>
      <p:sp>
        <p:nvSpPr>
          <p:cNvPr id="361" name="Google Shape;361;p10"/>
          <p:cNvSpPr/>
          <p:nvPr/>
        </p:nvSpPr>
        <p:spPr>
          <a:xfrm>
            <a:off x="15507280" y="100116"/>
            <a:ext cx="2780720" cy="1680018"/>
          </a:xfrm>
          <a:custGeom>
            <a:rect b="b" l="l" r="r" t="t"/>
            <a:pathLst>
              <a:path extrusionOk="0" h="1680018" w="2780720">
                <a:moveTo>
                  <a:pt x="0" y="0"/>
                </a:moveTo>
                <a:lnTo>
                  <a:pt x="2780720" y="0"/>
                </a:lnTo>
                <a:lnTo>
                  <a:pt x="2780720" y="1680018"/>
                </a:lnTo>
                <a:lnTo>
                  <a:pt x="0" y="168001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descr="preencoded.png" id="109" name="Google Shape;109;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10" name="Google Shape;110;p2"/>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111" name="Google Shape;111;p2"/>
          <p:cNvGrpSpPr/>
          <p:nvPr/>
        </p:nvGrpSpPr>
        <p:grpSpPr>
          <a:xfrm>
            <a:off x="635988" y="57253"/>
            <a:ext cx="11144399" cy="1132138"/>
            <a:chOff x="0" y="-57150"/>
            <a:chExt cx="14859198" cy="1509516"/>
          </a:xfrm>
        </p:grpSpPr>
        <p:sp>
          <p:nvSpPr>
            <p:cNvPr id="112" name="Google Shape;112;p2"/>
            <p:cNvSpPr/>
            <p:nvPr/>
          </p:nvSpPr>
          <p:spPr>
            <a:xfrm>
              <a:off x="0" y="0"/>
              <a:ext cx="14859198" cy="1452366"/>
            </a:xfrm>
            <a:custGeom>
              <a:rect b="b" l="l" r="r" t="t"/>
              <a:pathLst>
                <a:path extrusionOk="0" h="1452366" w="14859198">
                  <a:moveTo>
                    <a:pt x="0" y="0"/>
                  </a:moveTo>
                  <a:lnTo>
                    <a:pt x="14859198" y="0"/>
                  </a:lnTo>
                  <a:lnTo>
                    <a:pt x="14859198" y="1452366"/>
                  </a:lnTo>
                  <a:lnTo>
                    <a:pt x="0" y="1452366"/>
                  </a:lnTo>
                  <a:close/>
                </a:path>
              </a:pathLst>
            </a:custGeom>
            <a:solidFill>
              <a:srgbClr val="000000">
                <a:alpha val="0"/>
              </a:srgbClr>
            </a:solidFill>
            <a:ln>
              <a:noFill/>
            </a:ln>
          </p:spPr>
        </p:sp>
        <p:sp>
          <p:nvSpPr>
            <p:cNvPr id="113" name="Google Shape;113;p2"/>
            <p:cNvSpPr txBox="1"/>
            <p:nvPr/>
          </p:nvSpPr>
          <p:spPr>
            <a:xfrm>
              <a:off x="0" y="-57150"/>
              <a:ext cx="14859198" cy="1509516"/>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US" sz="5374" u="none" cap="none" strike="noStrike">
                  <a:solidFill>
                    <a:srgbClr val="F0FCFF"/>
                  </a:solidFill>
                  <a:latin typeface="Arimo"/>
                  <a:ea typeface="Arimo"/>
                  <a:cs typeface="Arimo"/>
                  <a:sym typeface="Arimo"/>
                </a:rPr>
                <a:t>Team Information</a:t>
              </a:r>
              <a:endParaRPr/>
            </a:p>
          </p:txBody>
        </p:sp>
      </p:grpSp>
      <p:sp>
        <p:nvSpPr>
          <p:cNvPr id="114" name="Google Shape;114;p2"/>
          <p:cNvSpPr/>
          <p:nvPr/>
        </p:nvSpPr>
        <p:spPr>
          <a:xfrm>
            <a:off x="15507280" y="100116"/>
            <a:ext cx="2780720" cy="1680018"/>
          </a:xfrm>
          <a:custGeom>
            <a:rect b="b" l="l" r="r" t="t"/>
            <a:pathLst>
              <a:path extrusionOk="0" h="1680018" w="2780720">
                <a:moveTo>
                  <a:pt x="0" y="0"/>
                </a:moveTo>
                <a:lnTo>
                  <a:pt x="2780720" y="0"/>
                </a:lnTo>
                <a:lnTo>
                  <a:pt x="2780720" y="1680018"/>
                </a:lnTo>
                <a:lnTo>
                  <a:pt x="0" y="1680018"/>
                </a:lnTo>
                <a:lnTo>
                  <a:pt x="0" y="0"/>
                </a:lnTo>
                <a:close/>
              </a:path>
            </a:pathLst>
          </a:custGeom>
          <a:blipFill rotWithShape="1">
            <a:blip r:embed="rId4">
              <a:alphaModFix/>
            </a:blip>
            <a:stretch>
              <a:fillRect b="0" l="0" r="0" t="0"/>
            </a:stretch>
          </a:blipFill>
          <a:ln>
            <a:noFill/>
          </a:ln>
        </p:spPr>
      </p:sp>
      <p:sp>
        <p:nvSpPr>
          <p:cNvPr id="115" name="Google Shape;115;p2"/>
          <p:cNvSpPr txBox="1"/>
          <p:nvPr/>
        </p:nvSpPr>
        <p:spPr>
          <a:xfrm>
            <a:off x="834579" y="1284546"/>
            <a:ext cx="17453421" cy="8177677"/>
          </a:xfrm>
          <a:prstGeom prst="rect">
            <a:avLst/>
          </a:prstGeom>
          <a:noFill/>
          <a:ln>
            <a:noFill/>
          </a:ln>
        </p:spPr>
        <p:txBody>
          <a:bodyPr anchorCtr="0" anchor="t" bIns="0" lIns="0" spcFirstLastPara="1" rIns="0" wrap="square" tIns="0">
            <a:spAutoFit/>
          </a:bodyPr>
          <a:lstStyle/>
          <a:p>
            <a:pPr indent="0" lvl="0" marL="0" marR="0" rtl="0" algn="just">
              <a:lnSpc>
                <a:spcPct val="163118"/>
              </a:lnSpc>
              <a:spcBef>
                <a:spcPts val="0"/>
              </a:spcBef>
              <a:spcAft>
                <a:spcPts val="0"/>
              </a:spcAft>
              <a:buNone/>
            </a:pPr>
            <a:r>
              <a:rPr b="1" i="0" lang="en-US" sz="4425" u="none" cap="none" strike="noStrike">
                <a:solidFill>
                  <a:srgbClr val="FFFFFF"/>
                </a:solidFill>
                <a:latin typeface="Barlow"/>
                <a:ea typeface="Barlow"/>
                <a:cs typeface="Barlow"/>
                <a:sym typeface="Barlow"/>
              </a:rPr>
              <a:t>Team Name:</a:t>
            </a:r>
            <a:r>
              <a:rPr b="0" i="0" lang="en-US" sz="4425" u="none" cap="none" strike="noStrike">
                <a:solidFill>
                  <a:srgbClr val="FFFFFF"/>
                </a:solidFill>
                <a:latin typeface="Barlow"/>
                <a:ea typeface="Barlow"/>
                <a:cs typeface="Barlow"/>
                <a:sym typeface="Barlow"/>
              </a:rPr>
              <a:t> Vashishtha</a:t>
            </a:r>
            <a:endParaRPr/>
          </a:p>
          <a:p>
            <a:pPr indent="0" lvl="0" marL="0" marR="0" rtl="0" algn="just">
              <a:lnSpc>
                <a:spcPct val="163118"/>
              </a:lnSpc>
              <a:spcBef>
                <a:spcPts val="0"/>
              </a:spcBef>
              <a:spcAft>
                <a:spcPts val="0"/>
              </a:spcAft>
              <a:buNone/>
            </a:pPr>
            <a:r>
              <a:rPr b="1" i="0" lang="en-US" sz="4425" u="none" cap="none" strike="noStrike">
                <a:solidFill>
                  <a:srgbClr val="FFFFFF"/>
                </a:solidFill>
                <a:latin typeface="Barlow"/>
                <a:ea typeface="Barlow"/>
                <a:cs typeface="Barlow"/>
                <a:sym typeface="Barlow"/>
              </a:rPr>
              <a:t>Problem Statement:</a:t>
            </a:r>
            <a:r>
              <a:rPr b="0" i="0" lang="en-US" sz="4425" u="none" cap="none" strike="noStrike">
                <a:solidFill>
                  <a:srgbClr val="FFFFFF"/>
                </a:solidFill>
                <a:latin typeface="Barlow"/>
                <a:ea typeface="Barlow"/>
                <a:cs typeface="Barlow"/>
                <a:sym typeface="Barlow"/>
              </a:rPr>
              <a:t> Long queues in the canteen lead to delays          during lunch breaks. Design a system that counts people in the queue, displays waiting times, and sends alerts to students when their turn is near.</a:t>
            </a:r>
            <a:endParaRPr/>
          </a:p>
          <a:p>
            <a:pPr indent="0" lvl="0" marL="0" marR="0" rtl="0" algn="just">
              <a:lnSpc>
                <a:spcPct val="163118"/>
              </a:lnSpc>
              <a:spcBef>
                <a:spcPts val="0"/>
              </a:spcBef>
              <a:spcAft>
                <a:spcPts val="0"/>
              </a:spcAft>
              <a:buNone/>
            </a:pPr>
            <a:r>
              <a:rPr b="1" i="0" lang="en-US" sz="4425" u="none" cap="none" strike="noStrike">
                <a:solidFill>
                  <a:srgbClr val="FFFFFF"/>
                </a:solidFill>
                <a:latin typeface="Barlow"/>
                <a:ea typeface="Barlow"/>
                <a:cs typeface="Barlow"/>
                <a:sym typeface="Barlow"/>
              </a:rPr>
              <a:t>College Name: </a:t>
            </a:r>
            <a:r>
              <a:rPr b="0" i="0" lang="en-US" sz="4425" u="none" cap="none" strike="noStrike">
                <a:solidFill>
                  <a:srgbClr val="FFFFFF"/>
                </a:solidFill>
                <a:latin typeface="Barlow"/>
                <a:ea typeface="Barlow"/>
                <a:cs typeface="Barlow"/>
                <a:sym typeface="Barlow"/>
              </a:rPr>
              <a:t>MIT Academy of Engineering, Pune</a:t>
            </a:r>
            <a:endParaRPr/>
          </a:p>
          <a:p>
            <a:pPr indent="0" lvl="0" marL="0" marR="0" rtl="0" algn="just">
              <a:lnSpc>
                <a:spcPct val="163118"/>
              </a:lnSpc>
              <a:spcBef>
                <a:spcPts val="0"/>
              </a:spcBef>
              <a:spcAft>
                <a:spcPts val="0"/>
              </a:spcAft>
              <a:buNone/>
            </a:pPr>
            <a:r>
              <a:rPr b="1" i="0" lang="en-US" sz="4425" u="none" cap="none" strike="noStrike">
                <a:solidFill>
                  <a:srgbClr val="FFFFFF"/>
                </a:solidFill>
                <a:latin typeface="Barlow"/>
                <a:ea typeface="Barlow"/>
                <a:cs typeface="Barlow"/>
                <a:sym typeface="Barlow"/>
              </a:rPr>
              <a:t>Problem Statement Id:</a:t>
            </a:r>
            <a:r>
              <a:rPr b="0" i="0" lang="en-US" sz="4425" u="none" cap="none" strike="noStrike">
                <a:solidFill>
                  <a:srgbClr val="FFFFFF"/>
                </a:solidFill>
                <a:latin typeface="Barlow"/>
                <a:ea typeface="Barlow"/>
                <a:cs typeface="Barlow"/>
                <a:sym typeface="Barlow"/>
              </a:rPr>
              <a:t> PROB1122</a:t>
            </a:r>
            <a:endParaRPr/>
          </a:p>
          <a:p>
            <a:pPr indent="0" lvl="0" marL="0" marR="0" rtl="0" algn="just">
              <a:lnSpc>
                <a:spcPct val="163118"/>
              </a:lnSpc>
              <a:spcBef>
                <a:spcPts val="0"/>
              </a:spcBef>
              <a:spcAft>
                <a:spcPts val="0"/>
              </a:spcAft>
              <a:buNone/>
            </a:pPr>
            <a:r>
              <a:rPr b="1" i="0" lang="en-US" sz="4425" u="none" cap="none" strike="noStrike">
                <a:solidFill>
                  <a:srgbClr val="FFFFFF"/>
                </a:solidFill>
                <a:latin typeface="Barlow"/>
                <a:ea typeface="Barlow"/>
                <a:cs typeface="Barlow"/>
                <a:sym typeface="Barlow"/>
              </a:rPr>
              <a:t>Section:</a:t>
            </a:r>
            <a:r>
              <a:rPr b="0" i="0" lang="en-US" sz="4425" u="none" cap="none" strike="noStrike">
                <a:solidFill>
                  <a:srgbClr val="FFFFFF"/>
                </a:solidFill>
                <a:latin typeface="Barlow"/>
                <a:ea typeface="Barlow"/>
                <a:cs typeface="Barlow"/>
                <a:sym typeface="Barlow"/>
              </a:rPr>
              <a:t> Hardware</a:t>
            </a:r>
            <a:endParaRPr/>
          </a:p>
          <a:p>
            <a:pPr indent="0" lvl="0" marL="0" marR="0" rtl="0" algn="just">
              <a:lnSpc>
                <a:spcPct val="163186"/>
              </a:lnSpc>
              <a:spcBef>
                <a:spcPts val="0"/>
              </a:spcBef>
              <a:spcAft>
                <a:spcPts val="0"/>
              </a:spcAft>
              <a:buNone/>
            </a:pPr>
            <a:r>
              <a:rPr b="1" i="0" lang="en-US" sz="4425" u="none" cap="none" strike="noStrike">
                <a:solidFill>
                  <a:srgbClr val="FFFFFF"/>
                </a:solidFill>
                <a:latin typeface="Barlow"/>
                <a:ea typeface="Barlow"/>
                <a:cs typeface="Barlow"/>
                <a:sym typeface="Barlow"/>
              </a:rPr>
              <a:t>Year: </a:t>
            </a:r>
            <a:r>
              <a:rPr b="0" i="0" lang="en-US" sz="4425" u="none" cap="none" strike="noStrike">
                <a:solidFill>
                  <a:srgbClr val="FFFFFF"/>
                </a:solidFill>
                <a:latin typeface="Barlow"/>
                <a:ea typeface="Barlow"/>
                <a:cs typeface="Barlow"/>
                <a:sym typeface="Barlow"/>
              </a:rPr>
              <a:t>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descr="preencoded.png" id="124" name="Google Shape;124;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25" name="Google Shape;125;p3"/>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FFFFFF">
              <a:alpha val="55686"/>
            </a:srgbClr>
          </a:solidFill>
          <a:ln>
            <a:noFill/>
          </a:ln>
        </p:spPr>
      </p:sp>
      <p:grpSp>
        <p:nvGrpSpPr>
          <p:cNvPr id="126" name="Google Shape;126;p3"/>
          <p:cNvGrpSpPr/>
          <p:nvPr/>
        </p:nvGrpSpPr>
        <p:grpSpPr>
          <a:xfrm>
            <a:off x="885676" y="661839"/>
            <a:ext cx="5623770" cy="999959"/>
            <a:chOff x="0" y="-47625"/>
            <a:chExt cx="7498359" cy="1333279"/>
          </a:xfrm>
        </p:grpSpPr>
        <p:sp>
          <p:nvSpPr>
            <p:cNvPr id="127" name="Google Shape;127;p3"/>
            <p:cNvSpPr/>
            <p:nvPr/>
          </p:nvSpPr>
          <p:spPr>
            <a:xfrm>
              <a:off x="0" y="0"/>
              <a:ext cx="7498359" cy="1285654"/>
            </a:xfrm>
            <a:custGeom>
              <a:rect b="b" l="l" r="r" t="t"/>
              <a:pathLst>
                <a:path extrusionOk="0" h="1285654" w="7498359">
                  <a:moveTo>
                    <a:pt x="0" y="0"/>
                  </a:moveTo>
                  <a:lnTo>
                    <a:pt x="7498359" y="0"/>
                  </a:lnTo>
                  <a:lnTo>
                    <a:pt x="7498359" y="1285654"/>
                  </a:lnTo>
                  <a:lnTo>
                    <a:pt x="0" y="1285654"/>
                  </a:lnTo>
                  <a:close/>
                </a:path>
              </a:pathLst>
            </a:custGeom>
            <a:solidFill>
              <a:srgbClr val="000000">
                <a:alpha val="0"/>
              </a:srgbClr>
            </a:solidFill>
            <a:ln>
              <a:noFill/>
            </a:ln>
          </p:spPr>
        </p:sp>
        <p:sp>
          <p:nvSpPr>
            <p:cNvPr id="128" name="Google Shape;128;p3"/>
            <p:cNvSpPr txBox="1"/>
            <p:nvPr/>
          </p:nvSpPr>
          <p:spPr>
            <a:xfrm>
              <a:off x="0" y="-47625"/>
              <a:ext cx="7498358" cy="1333279"/>
            </a:xfrm>
            <a:prstGeom prst="rect">
              <a:avLst/>
            </a:prstGeom>
            <a:noFill/>
            <a:ln>
              <a:noFill/>
            </a:ln>
          </p:spPr>
          <p:txBody>
            <a:bodyPr anchorCtr="0" anchor="t" bIns="0" lIns="0" spcFirstLastPara="1" rIns="0" wrap="square" tIns="0">
              <a:noAutofit/>
            </a:bodyPr>
            <a:lstStyle/>
            <a:p>
              <a:pPr indent="0" lvl="0" marL="0" marR="0" rtl="0" algn="l">
                <a:lnSpc>
                  <a:spcPct val="125708"/>
                </a:lnSpc>
                <a:spcBef>
                  <a:spcPts val="0"/>
                </a:spcBef>
                <a:spcAft>
                  <a:spcPts val="0"/>
                </a:spcAft>
                <a:buNone/>
              </a:pPr>
              <a:r>
                <a:rPr b="1" i="0" lang="en-US" sz="4730" u="none" cap="none" strike="noStrike">
                  <a:solidFill>
                    <a:srgbClr val="000000"/>
                  </a:solidFill>
                  <a:latin typeface="Arimo"/>
                  <a:ea typeface="Arimo"/>
                  <a:cs typeface="Arimo"/>
                  <a:sym typeface="Arimo"/>
                </a:rPr>
                <a:t>Meet the Team</a:t>
              </a:r>
              <a:endParaRPr/>
            </a:p>
          </p:txBody>
        </p:sp>
      </p:grpSp>
      <p:grpSp>
        <p:nvGrpSpPr>
          <p:cNvPr id="129" name="Google Shape;129;p3"/>
          <p:cNvGrpSpPr/>
          <p:nvPr/>
        </p:nvGrpSpPr>
        <p:grpSpPr>
          <a:xfrm>
            <a:off x="9462195" y="2056978"/>
            <a:ext cx="3447301" cy="523323"/>
            <a:chOff x="0" y="-28575"/>
            <a:chExt cx="4596402" cy="697764"/>
          </a:xfrm>
        </p:grpSpPr>
        <p:sp>
          <p:nvSpPr>
            <p:cNvPr id="130" name="Google Shape;130;p3"/>
            <p:cNvSpPr/>
            <p:nvPr/>
          </p:nvSpPr>
          <p:spPr>
            <a:xfrm>
              <a:off x="0" y="0"/>
              <a:ext cx="4596402" cy="669189"/>
            </a:xfrm>
            <a:custGeom>
              <a:rect b="b" l="l" r="r" t="t"/>
              <a:pathLst>
                <a:path extrusionOk="0" h="669189" w="4596402">
                  <a:moveTo>
                    <a:pt x="0" y="0"/>
                  </a:moveTo>
                  <a:lnTo>
                    <a:pt x="4596402" y="0"/>
                  </a:lnTo>
                  <a:lnTo>
                    <a:pt x="4596402" y="669189"/>
                  </a:lnTo>
                  <a:lnTo>
                    <a:pt x="0" y="669189"/>
                  </a:lnTo>
                  <a:close/>
                </a:path>
              </a:pathLst>
            </a:custGeom>
            <a:solidFill>
              <a:srgbClr val="000000">
                <a:alpha val="0"/>
              </a:srgbClr>
            </a:solidFill>
            <a:ln>
              <a:noFill/>
            </a:ln>
          </p:spPr>
        </p:sp>
        <p:sp>
          <p:nvSpPr>
            <p:cNvPr id="131" name="Google Shape;131;p3"/>
            <p:cNvSpPr txBox="1"/>
            <p:nvPr/>
          </p:nvSpPr>
          <p:spPr>
            <a:xfrm>
              <a:off x="0" y="-28575"/>
              <a:ext cx="4596402" cy="697764"/>
            </a:xfrm>
            <a:prstGeom prst="rect">
              <a:avLst/>
            </a:prstGeom>
            <a:noFill/>
            <a:ln>
              <a:noFill/>
            </a:ln>
          </p:spPr>
          <p:txBody>
            <a:bodyPr anchorCtr="0" anchor="t" bIns="0" lIns="0" spcFirstLastPara="1" rIns="0" wrap="square" tIns="0">
              <a:noAutofit/>
            </a:bodyPr>
            <a:lstStyle/>
            <a:p>
              <a:pPr indent="0" lvl="0" marL="0" marR="0" rtl="0" algn="l">
                <a:lnSpc>
                  <a:spcPct val="125733"/>
                </a:lnSpc>
                <a:spcBef>
                  <a:spcPts val="0"/>
                </a:spcBef>
                <a:spcAft>
                  <a:spcPts val="0"/>
                </a:spcAft>
                <a:buNone/>
              </a:pPr>
              <a:r>
                <a:rPr b="1" i="0" lang="en-US" sz="2487" u="none" cap="none" strike="noStrike">
                  <a:solidFill>
                    <a:srgbClr val="000000"/>
                  </a:solidFill>
                  <a:latin typeface="Arimo"/>
                  <a:ea typeface="Arimo"/>
                  <a:cs typeface="Arimo"/>
                  <a:sym typeface="Arimo"/>
                </a:rPr>
                <a:t>Vaibhav Pawankar</a:t>
              </a:r>
              <a:endParaRPr/>
            </a:p>
          </p:txBody>
        </p:sp>
      </p:grpSp>
      <p:grpSp>
        <p:nvGrpSpPr>
          <p:cNvPr id="132" name="Google Shape;132;p3"/>
          <p:cNvGrpSpPr/>
          <p:nvPr/>
        </p:nvGrpSpPr>
        <p:grpSpPr>
          <a:xfrm>
            <a:off x="9462195" y="2531962"/>
            <a:ext cx="7949654" cy="488673"/>
            <a:chOff x="0" y="-95250"/>
            <a:chExt cx="10599538" cy="651563"/>
          </a:xfrm>
        </p:grpSpPr>
        <p:sp>
          <p:nvSpPr>
            <p:cNvPr id="133" name="Google Shape;133;p3"/>
            <p:cNvSpPr/>
            <p:nvPr/>
          </p:nvSpPr>
          <p:spPr>
            <a:xfrm>
              <a:off x="0" y="0"/>
              <a:ext cx="10599538" cy="556313"/>
            </a:xfrm>
            <a:custGeom>
              <a:rect b="b" l="l" r="r" t="t"/>
              <a:pathLst>
                <a:path extrusionOk="0" h="556313" w="10599538">
                  <a:moveTo>
                    <a:pt x="0" y="0"/>
                  </a:moveTo>
                  <a:lnTo>
                    <a:pt x="10599538" y="0"/>
                  </a:lnTo>
                  <a:lnTo>
                    <a:pt x="10599538" y="556313"/>
                  </a:lnTo>
                  <a:lnTo>
                    <a:pt x="0" y="556313"/>
                  </a:lnTo>
                  <a:close/>
                </a:path>
              </a:pathLst>
            </a:custGeom>
            <a:solidFill>
              <a:srgbClr val="000000">
                <a:alpha val="0"/>
              </a:srgbClr>
            </a:solidFill>
            <a:ln>
              <a:noFill/>
            </a:ln>
          </p:spPr>
        </p:sp>
        <p:sp>
          <p:nvSpPr>
            <p:cNvPr id="134" name="Google Shape;134;p3"/>
            <p:cNvSpPr txBox="1"/>
            <p:nvPr/>
          </p:nvSpPr>
          <p:spPr>
            <a:xfrm>
              <a:off x="0" y="-95250"/>
              <a:ext cx="10599538" cy="651563"/>
            </a:xfrm>
            <a:prstGeom prst="rect">
              <a:avLst/>
            </a:prstGeom>
            <a:noFill/>
            <a:ln>
              <a:noFill/>
            </a:ln>
          </p:spPr>
          <p:txBody>
            <a:bodyPr anchorCtr="0" anchor="t" bIns="0" lIns="0" spcFirstLastPara="1" rIns="0" wrap="square" tIns="0">
              <a:noAutofit/>
            </a:bodyPr>
            <a:lstStyle/>
            <a:p>
              <a:pPr indent="0" lvl="0" marL="0" marR="0" rtl="0" algn="l">
                <a:lnSpc>
                  <a:spcPct val="164550"/>
                </a:lnSpc>
                <a:spcBef>
                  <a:spcPts val="0"/>
                </a:spcBef>
                <a:spcAft>
                  <a:spcPts val="0"/>
                </a:spcAft>
                <a:buNone/>
              </a:pPr>
              <a:r>
                <a:rPr b="0" i="0" lang="en-US" sz="2237" u="none" cap="none" strike="noStrike">
                  <a:solidFill>
                    <a:srgbClr val="000000"/>
                  </a:solidFill>
                  <a:latin typeface="Barlow"/>
                  <a:ea typeface="Barlow"/>
                  <a:cs typeface="Barlow"/>
                  <a:sym typeface="Barlow"/>
                </a:rPr>
                <a:t>Role: Hardware Integration</a:t>
              </a:r>
              <a:endParaRPr/>
            </a:p>
          </p:txBody>
        </p:sp>
      </p:grpSp>
      <p:grpSp>
        <p:nvGrpSpPr>
          <p:cNvPr id="135" name="Google Shape;135;p3"/>
          <p:cNvGrpSpPr/>
          <p:nvPr/>
        </p:nvGrpSpPr>
        <p:grpSpPr>
          <a:xfrm>
            <a:off x="9462195" y="2909003"/>
            <a:ext cx="7949654" cy="488673"/>
            <a:chOff x="0" y="-95250"/>
            <a:chExt cx="10599538" cy="651563"/>
          </a:xfrm>
        </p:grpSpPr>
        <p:sp>
          <p:nvSpPr>
            <p:cNvPr id="136" name="Google Shape;136;p3"/>
            <p:cNvSpPr/>
            <p:nvPr/>
          </p:nvSpPr>
          <p:spPr>
            <a:xfrm>
              <a:off x="0" y="0"/>
              <a:ext cx="10599538" cy="556313"/>
            </a:xfrm>
            <a:custGeom>
              <a:rect b="b" l="l" r="r" t="t"/>
              <a:pathLst>
                <a:path extrusionOk="0" h="556313" w="10599538">
                  <a:moveTo>
                    <a:pt x="0" y="0"/>
                  </a:moveTo>
                  <a:lnTo>
                    <a:pt x="10599538" y="0"/>
                  </a:lnTo>
                  <a:lnTo>
                    <a:pt x="10599538" y="556313"/>
                  </a:lnTo>
                  <a:lnTo>
                    <a:pt x="0" y="556313"/>
                  </a:lnTo>
                  <a:close/>
                </a:path>
              </a:pathLst>
            </a:custGeom>
            <a:solidFill>
              <a:srgbClr val="000000">
                <a:alpha val="0"/>
              </a:srgbClr>
            </a:solidFill>
            <a:ln>
              <a:noFill/>
            </a:ln>
          </p:spPr>
        </p:sp>
        <p:sp>
          <p:nvSpPr>
            <p:cNvPr id="137" name="Google Shape;137;p3"/>
            <p:cNvSpPr txBox="1"/>
            <p:nvPr/>
          </p:nvSpPr>
          <p:spPr>
            <a:xfrm>
              <a:off x="0" y="-95250"/>
              <a:ext cx="10599538" cy="651563"/>
            </a:xfrm>
            <a:prstGeom prst="rect">
              <a:avLst/>
            </a:prstGeom>
            <a:noFill/>
            <a:ln>
              <a:noFill/>
            </a:ln>
          </p:spPr>
          <p:txBody>
            <a:bodyPr anchorCtr="0" anchor="t" bIns="0" lIns="0" spcFirstLastPara="1" rIns="0" wrap="square" tIns="0">
              <a:noAutofit/>
            </a:bodyPr>
            <a:lstStyle/>
            <a:p>
              <a:pPr indent="0" lvl="0" marL="0" marR="0" rtl="0" algn="l">
                <a:lnSpc>
                  <a:spcPct val="164550"/>
                </a:lnSpc>
                <a:spcBef>
                  <a:spcPts val="0"/>
                </a:spcBef>
                <a:spcAft>
                  <a:spcPts val="0"/>
                </a:spcAft>
                <a:buNone/>
              </a:pPr>
              <a:r>
                <a:rPr b="0" i="0" lang="en-US" sz="2237" u="none" cap="none" strike="noStrike">
                  <a:solidFill>
                    <a:srgbClr val="000000"/>
                  </a:solidFill>
                  <a:latin typeface="Barlow"/>
                  <a:ea typeface="Barlow"/>
                  <a:cs typeface="Barlow"/>
                  <a:sym typeface="Barlow"/>
                </a:rPr>
                <a:t>Email: vaibhav.pawankar@mitaoe.ac.in</a:t>
              </a:r>
              <a:endParaRPr/>
            </a:p>
          </p:txBody>
        </p:sp>
      </p:grpSp>
      <p:sp>
        <p:nvSpPr>
          <p:cNvPr id="138" name="Google Shape;138;p3"/>
          <p:cNvSpPr/>
          <p:nvPr/>
        </p:nvSpPr>
        <p:spPr>
          <a:xfrm>
            <a:off x="14802448" y="0"/>
            <a:ext cx="3485552" cy="2105854"/>
          </a:xfrm>
          <a:custGeom>
            <a:rect b="b" l="l" r="r" t="t"/>
            <a:pathLst>
              <a:path extrusionOk="0" h="2105854" w="3485552">
                <a:moveTo>
                  <a:pt x="0" y="0"/>
                </a:moveTo>
                <a:lnTo>
                  <a:pt x="3485552" y="0"/>
                </a:lnTo>
                <a:lnTo>
                  <a:pt x="3485552" y="2105854"/>
                </a:lnTo>
                <a:lnTo>
                  <a:pt x="0" y="2105854"/>
                </a:lnTo>
                <a:lnTo>
                  <a:pt x="0" y="0"/>
                </a:lnTo>
                <a:close/>
              </a:path>
            </a:pathLst>
          </a:custGeom>
          <a:blipFill rotWithShape="1">
            <a:blip r:embed="rId4">
              <a:alphaModFix/>
            </a:blip>
            <a:stretch>
              <a:fillRect b="0" l="0" r="0" t="0"/>
            </a:stretch>
          </a:blipFill>
          <a:ln>
            <a:noFill/>
          </a:ln>
        </p:spPr>
      </p:sp>
      <p:sp>
        <p:nvSpPr>
          <p:cNvPr id="139" name="Google Shape;139;p3"/>
          <p:cNvSpPr/>
          <p:nvPr/>
        </p:nvSpPr>
        <p:spPr>
          <a:xfrm>
            <a:off x="-604513" y="1878384"/>
            <a:ext cx="10066708" cy="6218312"/>
          </a:xfrm>
          <a:custGeom>
            <a:rect b="b" l="l" r="r" t="t"/>
            <a:pathLst>
              <a:path extrusionOk="0" h="6218312" w="10066708">
                <a:moveTo>
                  <a:pt x="0" y="0"/>
                </a:moveTo>
                <a:lnTo>
                  <a:pt x="10066708" y="0"/>
                </a:lnTo>
                <a:lnTo>
                  <a:pt x="10066708" y="6218312"/>
                </a:lnTo>
                <a:lnTo>
                  <a:pt x="0" y="6218312"/>
                </a:lnTo>
                <a:lnTo>
                  <a:pt x="0" y="0"/>
                </a:lnTo>
                <a:close/>
              </a:path>
            </a:pathLst>
          </a:custGeom>
          <a:blipFill rotWithShape="1">
            <a:blip r:embed="rId5">
              <a:alphaModFix/>
            </a:blip>
            <a:stretch>
              <a:fillRect b="0" l="0" r="0" t="0"/>
            </a:stretch>
          </a:blipFill>
          <a:ln>
            <a:noFill/>
          </a:ln>
        </p:spPr>
      </p:sp>
      <p:grpSp>
        <p:nvGrpSpPr>
          <p:cNvPr id="140" name="Google Shape;140;p3"/>
          <p:cNvGrpSpPr/>
          <p:nvPr/>
        </p:nvGrpSpPr>
        <p:grpSpPr>
          <a:xfrm>
            <a:off x="9462195" y="3449547"/>
            <a:ext cx="2811810" cy="523323"/>
            <a:chOff x="0" y="-28575"/>
            <a:chExt cx="3749080" cy="697764"/>
          </a:xfrm>
        </p:grpSpPr>
        <p:sp>
          <p:nvSpPr>
            <p:cNvPr id="141" name="Google Shape;141;p3"/>
            <p:cNvSpPr/>
            <p:nvPr/>
          </p:nvSpPr>
          <p:spPr>
            <a:xfrm>
              <a:off x="0" y="0"/>
              <a:ext cx="3749080" cy="669189"/>
            </a:xfrm>
            <a:custGeom>
              <a:rect b="b" l="l" r="r" t="t"/>
              <a:pathLst>
                <a:path extrusionOk="0" h="669189" w="3749080">
                  <a:moveTo>
                    <a:pt x="0" y="0"/>
                  </a:moveTo>
                  <a:lnTo>
                    <a:pt x="3749080" y="0"/>
                  </a:lnTo>
                  <a:lnTo>
                    <a:pt x="3749080" y="669189"/>
                  </a:lnTo>
                  <a:lnTo>
                    <a:pt x="0" y="669189"/>
                  </a:lnTo>
                  <a:close/>
                </a:path>
              </a:pathLst>
            </a:custGeom>
            <a:solidFill>
              <a:srgbClr val="000000">
                <a:alpha val="0"/>
              </a:srgbClr>
            </a:solidFill>
            <a:ln>
              <a:noFill/>
            </a:ln>
          </p:spPr>
        </p:sp>
        <p:sp>
          <p:nvSpPr>
            <p:cNvPr id="142" name="Google Shape;142;p3"/>
            <p:cNvSpPr txBox="1"/>
            <p:nvPr/>
          </p:nvSpPr>
          <p:spPr>
            <a:xfrm>
              <a:off x="0" y="-28575"/>
              <a:ext cx="3749080" cy="697764"/>
            </a:xfrm>
            <a:prstGeom prst="rect">
              <a:avLst/>
            </a:prstGeom>
            <a:noFill/>
            <a:ln>
              <a:noFill/>
            </a:ln>
          </p:spPr>
          <p:txBody>
            <a:bodyPr anchorCtr="0" anchor="t" bIns="0" lIns="0" spcFirstLastPara="1" rIns="0" wrap="square" tIns="0">
              <a:noAutofit/>
            </a:bodyPr>
            <a:lstStyle/>
            <a:p>
              <a:pPr indent="0" lvl="0" marL="0" marR="0" rtl="0" algn="l">
                <a:lnSpc>
                  <a:spcPct val="125733"/>
                </a:lnSpc>
                <a:spcBef>
                  <a:spcPts val="0"/>
                </a:spcBef>
                <a:spcAft>
                  <a:spcPts val="0"/>
                </a:spcAft>
                <a:buNone/>
              </a:pPr>
              <a:r>
                <a:rPr b="1" i="0" lang="en-US" sz="2487" u="none" cap="none" strike="noStrike">
                  <a:solidFill>
                    <a:srgbClr val="000000"/>
                  </a:solidFill>
                  <a:latin typeface="Arimo"/>
                  <a:ea typeface="Arimo"/>
                  <a:cs typeface="Arimo"/>
                  <a:sym typeface="Arimo"/>
                </a:rPr>
                <a:t>Alvin Abraham</a:t>
              </a:r>
              <a:endParaRPr/>
            </a:p>
          </p:txBody>
        </p:sp>
      </p:grpSp>
      <p:grpSp>
        <p:nvGrpSpPr>
          <p:cNvPr id="143" name="Google Shape;143;p3"/>
          <p:cNvGrpSpPr/>
          <p:nvPr/>
        </p:nvGrpSpPr>
        <p:grpSpPr>
          <a:xfrm>
            <a:off x="9462195" y="3916576"/>
            <a:ext cx="7949654" cy="488673"/>
            <a:chOff x="0" y="-95250"/>
            <a:chExt cx="10599538" cy="651563"/>
          </a:xfrm>
        </p:grpSpPr>
        <p:sp>
          <p:nvSpPr>
            <p:cNvPr id="144" name="Google Shape;144;p3"/>
            <p:cNvSpPr/>
            <p:nvPr/>
          </p:nvSpPr>
          <p:spPr>
            <a:xfrm>
              <a:off x="0" y="0"/>
              <a:ext cx="10599538" cy="556313"/>
            </a:xfrm>
            <a:custGeom>
              <a:rect b="b" l="l" r="r" t="t"/>
              <a:pathLst>
                <a:path extrusionOk="0" h="556313" w="10599538">
                  <a:moveTo>
                    <a:pt x="0" y="0"/>
                  </a:moveTo>
                  <a:lnTo>
                    <a:pt x="10599538" y="0"/>
                  </a:lnTo>
                  <a:lnTo>
                    <a:pt x="10599538" y="556313"/>
                  </a:lnTo>
                  <a:lnTo>
                    <a:pt x="0" y="556313"/>
                  </a:lnTo>
                  <a:close/>
                </a:path>
              </a:pathLst>
            </a:custGeom>
            <a:solidFill>
              <a:srgbClr val="000000">
                <a:alpha val="0"/>
              </a:srgbClr>
            </a:solidFill>
            <a:ln>
              <a:noFill/>
            </a:ln>
          </p:spPr>
        </p:sp>
        <p:sp>
          <p:nvSpPr>
            <p:cNvPr id="145" name="Google Shape;145;p3"/>
            <p:cNvSpPr txBox="1"/>
            <p:nvPr/>
          </p:nvSpPr>
          <p:spPr>
            <a:xfrm>
              <a:off x="0" y="-95250"/>
              <a:ext cx="10599538" cy="651563"/>
            </a:xfrm>
            <a:prstGeom prst="rect">
              <a:avLst/>
            </a:prstGeom>
            <a:noFill/>
            <a:ln>
              <a:noFill/>
            </a:ln>
          </p:spPr>
          <p:txBody>
            <a:bodyPr anchorCtr="0" anchor="t" bIns="0" lIns="0" spcFirstLastPara="1" rIns="0" wrap="square" tIns="0">
              <a:noAutofit/>
            </a:bodyPr>
            <a:lstStyle/>
            <a:p>
              <a:pPr indent="0" lvl="0" marL="0" marR="0" rtl="0" algn="l">
                <a:lnSpc>
                  <a:spcPct val="164550"/>
                </a:lnSpc>
                <a:spcBef>
                  <a:spcPts val="0"/>
                </a:spcBef>
                <a:spcAft>
                  <a:spcPts val="0"/>
                </a:spcAft>
                <a:buNone/>
              </a:pPr>
              <a:r>
                <a:rPr b="0" i="0" lang="en-US" sz="2237" u="none" cap="none" strike="noStrike">
                  <a:solidFill>
                    <a:srgbClr val="000000"/>
                  </a:solidFill>
                  <a:latin typeface="Barlow"/>
                  <a:ea typeface="Barlow"/>
                  <a:cs typeface="Barlow"/>
                  <a:sym typeface="Barlow"/>
                </a:rPr>
                <a:t>Role: Cloud and Database Management</a:t>
              </a:r>
              <a:endParaRPr/>
            </a:p>
          </p:txBody>
        </p:sp>
      </p:grpSp>
      <p:grpSp>
        <p:nvGrpSpPr>
          <p:cNvPr id="146" name="Google Shape;146;p3"/>
          <p:cNvGrpSpPr/>
          <p:nvPr/>
        </p:nvGrpSpPr>
        <p:grpSpPr>
          <a:xfrm>
            <a:off x="9462195" y="4297576"/>
            <a:ext cx="7949654" cy="488673"/>
            <a:chOff x="0" y="-95250"/>
            <a:chExt cx="10599538" cy="651563"/>
          </a:xfrm>
        </p:grpSpPr>
        <p:sp>
          <p:nvSpPr>
            <p:cNvPr id="147" name="Google Shape;147;p3"/>
            <p:cNvSpPr/>
            <p:nvPr/>
          </p:nvSpPr>
          <p:spPr>
            <a:xfrm>
              <a:off x="0" y="0"/>
              <a:ext cx="10599538" cy="556313"/>
            </a:xfrm>
            <a:custGeom>
              <a:rect b="b" l="l" r="r" t="t"/>
              <a:pathLst>
                <a:path extrusionOk="0" h="556313" w="10599538">
                  <a:moveTo>
                    <a:pt x="0" y="0"/>
                  </a:moveTo>
                  <a:lnTo>
                    <a:pt x="10599538" y="0"/>
                  </a:lnTo>
                  <a:lnTo>
                    <a:pt x="10599538" y="556313"/>
                  </a:lnTo>
                  <a:lnTo>
                    <a:pt x="0" y="556313"/>
                  </a:lnTo>
                  <a:close/>
                </a:path>
              </a:pathLst>
            </a:custGeom>
            <a:solidFill>
              <a:srgbClr val="000000">
                <a:alpha val="0"/>
              </a:srgbClr>
            </a:solidFill>
            <a:ln>
              <a:noFill/>
            </a:ln>
          </p:spPr>
        </p:sp>
        <p:sp>
          <p:nvSpPr>
            <p:cNvPr id="148" name="Google Shape;148;p3"/>
            <p:cNvSpPr txBox="1"/>
            <p:nvPr/>
          </p:nvSpPr>
          <p:spPr>
            <a:xfrm>
              <a:off x="0" y="-95250"/>
              <a:ext cx="10599538" cy="651563"/>
            </a:xfrm>
            <a:prstGeom prst="rect">
              <a:avLst/>
            </a:prstGeom>
            <a:noFill/>
            <a:ln>
              <a:noFill/>
            </a:ln>
          </p:spPr>
          <p:txBody>
            <a:bodyPr anchorCtr="0" anchor="t" bIns="0" lIns="0" spcFirstLastPara="1" rIns="0" wrap="square" tIns="0">
              <a:noAutofit/>
            </a:bodyPr>
            <a:lstStyle/>
            <a:p>
              <a:pPr indent="0" lvl="0" marL="0" marR="0" rtl="0" algn="l">
                <a:lnSpc>
                  <a:spcPct val="164550"/>
                </a:lnSpc>
                <a:spcBef>
                  <a:spcPts val="0"/>
                </a:spcBef>
                <a:spcAft>
                  <a:spcPts val="0"/>
                </a:spcAft>
                <a:buNone/>
              </a:pPr>
              <a:r>
                <a:rPr b="0" i="0" lang="en-US" sz="2237" u="none" cap="none" strike="noStrike">
                  <a:solidFill>
                    <a:srgbClr val="000000"/>
                  </a:solidFill>
                  <a:latin typeface="Barlow"/>
                  <a:ea typeface="Barlow"/>
                  <a:cs typeface="Barlow"/>
                  <a:sym typeface="Barlow"/>
                </a:rPr>
                <a:t>Email: alvin.abraham@mitaoe.ac.in</a:t>
              </a:r>
              <a:endParaRPr/>
            </a:p>
          </p:txBody>
        </p:sp>
      </p:grpSp>
      <p:grpSp>
        <p:nvGrpSpPr>
          <p:cNvPr id="149" name="Google Shape;149;p3"/>
          <p:cNvGrpSpPr/>
          <p:nvPr/>
        </p:nvGrpSpPr>
        <p:grpSpPr>
          <a:xfrm>
            <a:off x="9462195" y="4945716"/>
            <a:ext cx="2811810" cy="523323"/>
            <a:chOff x="0" y="-28575"/>
            <a:chExt cx="3749080" cy="697764"/>
          </a:xfrm>
        </p:grpSpPr>
        <p:sp>
          <p:nvSpPr>
            <p:cNvPr id="150" name="Google Shape;150;p3"/>
            <p:cNvSpPr/>
            <p:nvPr/>
          </p:nvSpPr>
          <p:spPr>
            <a:xfrm>
              <a:off x="0" y="0"/>
              <a:ext cx="3749080" cy="669189"/>
            </a:xfrm>
            <a:custGeom>
              <a:rect b="b" l="l" r="r" t="t"/>
              <a:pathLst>
                <a:path extrusionOk="0" h="669189" w="3749080">
                  <a:moveTo>
                    <a:pt x="0" y="0"/>
                  </a:moveTo>
                  <a:lnTo>
                    <a:pt x="3749080" y="0"/>
                  </a:lnTo>
                  <a:lnTo>
                    <a:pt x="3749080" y="669189"/>
                  </a:lnTo>
                  <a:lnTo>
                    <a:pt x="0" y="669189"/>
                  </a:lnTo>
                  <a:close/>
                </a:path>
              </a:pathLst>
            </a:custGeom>
            <a:solidFill>
              <a:srgbClr val="000000">
                <a:alpha val="0"/>
              </a:srgbClr>
            </a:solidFill>
            <a:ln>
              <a:noFill/>
            </a:ln>
          </p:spPr>
        </p:sp>
        <p:sp>
          <p:nvSpPr>
            <p:cNvPr id="151" name="Google Shape;151;p3"/>
            <p:cNvSpPr txBox="1"/>
            <p:nvPr/>
          </p:nvSpPr>
          <p:spPr>
            <a:xfrm>
              <a:off x="0" y="-28575"/>
              <a:ext cx="3749080" cy="697764"/>
            </a:xfrm>
            <a:prstGeom prst="rect">
              <a:avLst/>
            </a:prstGeom>
            <a:noFill/>
            <a:ln>
              <a:noFill/>
            </a:ln>
          </p:spPr>
          <p:txBody>
            <a:bodyPr anchorCtr="0" anchor="t" bIns="0" lIns="0" spcFirstLastPara="1" rIns="0" wrap="square" tIns="0">
              <a:noAutofit/>
            </a:bodyPr>
            <a:lstStyle/>
            <a:p>
              <a:pPr indent="0" lvl="0" marL="0" marR="0" rtl="0" algn="l">
                <a:lnSpc>
                  <a:spcPct val="125733"/>
                </a:lnSpc>
                <a:spcBef>
                  <a:spcPts val="0"/>
                </a:spcBef>
                <a:spcAft>
                  <a:spcPts val="0"/>
                </a:spcAft>
                <a:buNone/>
              </a:pPr>
              <a:r>
                <a:rPr b="1" i="0" lang="en-US" sz="2487" u="none" cap="none" strike="noStrike">
                  <a:solidFill>
                    <a:srgbClr val="000000"/>
                  </a:solidFill>
                  <a:latin typeface="Arimo"/>
                  <a:ea typeface="Arimo"/>
                  <a:cs typeface="Arimo"/>
                  <a:sym typeface="Arimo"/>
                </a:rPr>
                <a:t>Kaustubh Mahajan</a:t>
              </a:r>
              <a:endParaRPr/>
            </a:p>
          </p:txBody>
        </p:sp>
      </p:grpSp>
      <p:grpSp>
        <p:nvGrpSpPr>
          <p:cNvPr id="152" name="Google Shape;152;p3"/>
          <p:cNvGrpSpPr/>
          <p:nvPr/>
        </p:nvGrpSpPr>
        <p:grpSpPr>
          <a:xfrm>
            <a:off x="9462195" y="5412745"/>
            <a:ext cx="7949654" cy="488673"/>
            <a:chOff x="0" y="-95250"/>
            <a:chExt cx="10599538" cy="651563"/>
          </a:xfrm>
        </p:grpSpPr>
        <p:sp>
          <p:nvSpPr>
            <p:cNvPr id="153" name="Google Shape;153;p3"/>
            <p:cNvSpPr/>
            <p:nvPr/>
          </p:nvSpPr>
          <p:spPr>
            <a:xfrm>
              <a:off x="0" y="0"/>
              <a:ext cx="10599538" cy="556313"/>
            </a:xfrm>
            <a:custGeom>
              <a:rect b="b" l="l" r="r" t="t"/>
              <a:pathLst>
                <a:path extrusionOk="0" h="556313" w="10599538">
                  <a:moveTo>
                    <a:pt x="0" y="0"/>
                  </a:moveTo>
                  <a:lnTo>
                    <a:pt x="10599538" y="0"/>
                  </a:lnTo>
                  <a:lnTo>
                    <a:pt x="10599538" y="556313"/>
                  </a:lnTo>
                  <a:lnTo>
                    <a:pt x="0" y="556313"/>
                  </a:lnTo>
                  <a:close/>
                </a:path>
              </a:pathLst>
            </a:custGeom>
            <a:solidFill>
              <a:srgbClr val="000000">
                <a:alpha val="0"/>
              </a:srgbClr>
            </a:solidFill>
            <a:ln>
              <a:noFill/>
            </a:ln>
          </p:spPr>
        </p:sp>
        <p:sp>
          <p:nvSpPr>
            <p:cNvPr id="154" name="Google Shape;154;p3"/>
            <p:cNvSpPr txBox="1"/>
            <p:nvPr/>
          </p:nvSpPr>
          <p:spPr>
            <a:xfrm>
              <a:off x="0" y="-95250"/>
              <a:ext cx="10599538" cy="651563"/>
            </a:xfrm>
            <a:prstGeom prst="rect">
              <a:avLst/>
            </a:prstGeom>
            <a:noFill/>
            <a:ln>
              <a:noFill/>
            </a:ln>
          </p:spPr>
          <p:txBody>
            <a:bodyPr anchorCtr="0" anchor="t" bIns="0" lIns="0" spcFirstLastPara="1" rIns="0" wrap="square" tIns="0">
              <a:noAutofit/>
            </a:bodyPr>
            <a:lstStyle/>
            <a:p>
              <a:pPr indent="0" lvl="0" marL="0" marR="0" rtl="0" algn="l">
                <a:lnSpc>
                  <a:spcPct val="164550"/>
                </a:lnSpc>
                <a:spcBef>
                  <a:spcPts val="0"/>
                </a:spcBef>
                <a:spcAft>
                  <a:spcPts val="0"/>
                </a:spcAft>
                <a:buNone/>
              </a:pPr>
              <a:r>
                <a:rPr b="0" i="0" lang="en-US" sz="2237" u="none" cap="none" strike="noStrike">
                  <a:solidFill>
                    <a:srgbClr val="000000"/>
                  </a:solidFill>
                  <a:latin typeface="Barlow"/>
                  <a:ea typeface="Barlow"/>
                  <a:cs typeface="Barlow"/>
                  <a:sym typeface="Barlow"/>
                </a:rPr>
                <a:t>Role: </a:t>
              </a:r>
              <a:endParaRPr/>
            </a:p>
          </p:txBody>
        </p:sp>
      </p:grpSp>
      <p:grpSp>
        <p:nvGrpSpPr>
          <p:cNvPr id="155" name="Google Shape;155;p3"/>
          <p:cNvGrpSpPr/>
          <p:nvPr/>
        </p:nvGrpSpPr>
        <p:grpSpPr>
          <a:xfrm>
            <a:off x="9462195" y="5817558"/>
            <a:ext cx="7949654" cy="488673"/>
            <a:chOff x="0" y="-95250"/>
            <a:chExt cx="10599538" cy="651563"/>
          </a:xfrm>
        </p:grpSpPr>
        <p:sp>
          <p:nvSpPr>
            <p:cNvPr id="156" name="Google Shape;156;p3"/>
            <p:cNvSpPr/>
            <p:nvPr/>
          </p:nvSpPr>
          <p:spPr>
            <a:xfrm>
              <a:off x="0" y="0"/>
              <a:ext cx="10599538" cy="556313"/>
            </a:xfrm>
            <a:custGeom>
              <a:rect b="b" l="l" r="r" t="t"/>
              <a:pathLst>
                <a:path extrusionOk="0" h="556313" w="10599538">
                  <a:moveTo>
                    <a:pt x="0" y="0"/>
                  </a:moveTo>
                  <a:lnTo>
                    <a:pt x="10599538" y="0"/>
                  </a:lnTo>
                  <a:lnTo>
                    <a:pt x="10599538" y="556313"/>
                  </a:lnTo>
                  <a:lnTo>
                    <a:pt x="0" y="556313"/>
                  </a:lnTo>
                  <a:close/>
                </a:path>
              </a:pathLst>
            </a:custGeom>
            <a:solidFill>
              <a:srgbClr val="000000">
                <a:alpha val="0"/>
              </a:srgbClr>
            </a:solidFill>
            <a:ln>
              <a:noFill/>
            </a:ln>
          </p:spPr>
        </p:sp>
        <p:sp>
          <p:nvSpPr>
            <p:cNvPr id="157" name="Google Shape;157;p3"/>
            <p:cNvSpPr txBox="1"/>
            <p:nvPr/>
          </p:nvSpPr>
          <p:spPr>
            <a:xfrm>
              <a:off x="0" y="-95250"/>
              <a:ext cx="10599538" cy="651563"/>
            </a:xfrm>
            <a:prstGeom prst="rect">
              <a:avLst/>
            </a:prstGeom>
            <a:noFill/>
            <a:ln>
              <a:noFill/>
            </a:ln>
          </p:spPr>
          <p:txBody>
            <a:bodyPr anchorCtr="0" anchor="t" bIns="0" lIns="0" spcFirstLastPara="1" rIns="0" wrap="square" tIns="0">
              <a:noAutofit/>
            </a:bodyPr>
            <a:lstStyle/>
            <a:p>
              <a:pPr indent="0" lvl="0" marL="0" marR="0" rtl="0" algn="l">
                <a:lnSpc>
                  <a:spcPct val="164550"/>
                </a:lnSpc>
                <a:spcBef>
                  <a:spcPts val="0"/>
                </a:spcBef>
                <a:spcAft>
                  <a:spcPts val="0"/>
                </a:spcAft>
                <a:buNone/>
              </a:pPr>
              <a:r>
                <a:rPr b="0" i="0" lang="en-US" sz="2237" u="none" cap="none" strike="noStrike">
                  <a:solidFill>
                    <a:srgbClr val="000000"/>
                  </a:solidFill>
                  <a:latin typeface="Barlow"/>
                  <a:ea typeface="Barlow"/>
                  <a:cs typeface="Barlow"/>
                  <a:sym typeface="Barlow"/>
                </a:rPr>
                <a:t>Email: kaustubbh.mahajan@mitaoe.ac.in</a:t>
              </a:r>
              <a:endParaRPr/>
            </a:p>
          </p:txBody>
        </p:sp>
      </p:grpSp>
      <p:grpSp>
        <p:nvGrpSpPr>
          <p:cNvPr id="158" name="Google Shape;158;p3"/>
          <p:cNvGrpSpPr/>
          <p:nvPr/>
        </p:nvGrpSpPr>
        <p:grpSpPr>
          <a:xfrm>
            <a:off x="9462195" y="6462877"/>
            <a:ext cx="2811810" cy="523323"/>
            <a:chOff x="0" y="-28575"/>
            <a:chExt cx="3749080" cy="697764"/>
          </a:xfrm>
        </p:grpSpPr>
        <p:sp>
          <p:nvSpPr>
            <p:cNvPr id="159" name="Google Shape;159;p3"/>
            <p:cNvSpPr/>
            <p:nvPr/>
          </p:nvSpPr>
          <p:spPr>
            <a:xfrm>
              <a:off x="0" y="0"/>
              <a:ext cx="3749080" cy="669189"/>
            </a:xfrm>
            <a:custGeom>
              <a:rect b="b" l="l" r="r" t="t"/>
              <a:pathLst>
                <a:path extrusionOk="0" h="669189" w="3749080">
                  <a:moveTo>
                    <a:pt x="0" y="0"/>
                  </a:moveTo>
                  <a:lnTo>
                    <a:pt x="3749080" y="0"/>
                  </a:lnTo>
                  <a:lnTo>
                    <a:pt x="3749080" y="669189"/>
                  </a:lnTo>
                  <a:lnTo>
                    <a:pt x="0" y="669189"/>
                  </a:lnTo>
                  <a:close/>
                </a:path>
              </a:pathLst>
            </a:custGeom>
            <a:solidFill>
              <a:srgbClr val="000000">
                <a:alpha val="0"/>
              </a:srgbClr>
            </a:solidFill>
            <a:ln>
              <a:noFill/>
            </a:ln>
          </p:spPr>
        </p:sp>
        <p:sp>
          <p:nvSpPr>
            <p:cNvPr id="160" name="Google Shape;160;p3"/>
            <p:cNvSpPr txBox="1"/>
            <p:nvPr/>
          </p:nvSpPr>
          <p:spPr>
            <a:xfrm>
              <a:off x="0" y="-28575"/>
              <a:ext cx="3749080" cy="697764"/>
            </a:xfrm>
            <a:prstGeom prst="rect">
              <a:avLst/>
            </a:prstGeom>
            <a:noFill/>
            <a:ln>
              <a:noFill/>
            </a:ln>
          </p:spPr>
          <p:txBody>
            <a:bodyPr anchorCtr="0" anchor="t" bIns="0" lIns="0" spcFirstLastPara="1" rIns="0" wrap="square" tIns="0">
              <a:noAutofit/>
            </a:bodyPr>
            <a:lstStyle/>
            <a:p>
              <a:pPr indent="0" lvl="0" marL="0" marR="0" rtl="0" algn="l">
                <a:lnSpc>
                  <a:spcPct val="125733"/>
                </a:lnSpc>
                <a:spcBef>
                  <a:spcPts val="0"/>
                </a:spcBef>
                <a:spcAft>
                  <a:spcPts val="0"/>
                </a:spcAft>
                <a:buNone/>
              </a:pPr>
              <a:r>
                <a:rPr b="1" i="0" lang="en-US" sz="2487" u="none" cap="none" strike="noStrike">
                  <a:solidFill>
                    <a:srgbClr val="000000"/>
                  </a:solidFill>
                  <a:latin typeface="Arimo"/>
                  <a:ea typeface="Arimo"/>
                  <a:cs typeface="Arimo"/>
                  <a:sym typeface="Arimo"/>
                </a:rPr>
                <a:t>Sanskruti Shetiya</a:t>
              </a:r>
              <a:endParaRPr/>
            </a:p>
          </p:txBody>
        </p:sp>
      </p:grpSp>
      <p:grpSp>
        <p:nvGrpSpPr>
          <p:cNvPr id="161" name="Google Shape;161;p3"/>
          <p:cNvGrpSpPr/>
          <p:nvPr/>
        </p:nvGrpSpPr>
        <p:grpSpPr>
          <a:xfrm>
            <a:off x="9462195" y="6929906"/>
            <a:ext cx="7949654" cy="488673"/>
            <a:chOff x="0" y="-95250"/>
            <a:chExt cx="10599538" cy="651563"/>
          </a:xfrm>
        </p:grpSpPr>
        <p:sp>
          <p:nvSpPr>
            <p:cNvPr id="162" name="Google Shape;162;p3"/>
            <p:cNvSpPr/>
            <p:nvPr/>
          </p:nvSpPr>
          <p:spPr>
            <a:xfrm>
              <a:off x="0" y="0"/>
              <a:ext cx="10599538" cy="556313"/>
            </a:xfrm>
            <a:custGeom>
              <a:rect b="b" l="l" r="r" t="t"/>
              <a:pathLst>
                <a:path extrusionOk="0" h="556313" w="10599538">
                  <a:moveTo>
                    <a:pt x="0" y="0"/>
                  </a:moveTo>
                  <a:lnTo>
                    <a:pt x="10599538" y="0"/>
                  </a:lnTo>
                  <a:lnTo>
                    <a:pt x="10599538" y="556313"/>
                  </a:lnTo>
                  <a:lnTo>
                    <a:pt x="0" y="556313"/>
                  </a:lnTo>
                  <a:close/>
                </a:path>
              </a:pathLst>
            </a:custGeom>
            <a:solidFill>
              <a:srgbClr val="000000">
                <a:alpha val="0"/>
              </a:srgbClr>
            </a:solidFill>
            <a:ln>
              <a:noFill/>
            </a:ln>
          </p:spPr>
        </p:sp>
        <p:sp>
          <p:nvSpPr>
            <p:cNvPr id="163" name="Google Shape;163;p3"/>
            <p:cNvSpPr txBox="1"/>
            <p:nvPr/>
          </p:nvSpPr>
          <p:spPr>
            <a:xfrm>
              <a:off x="0" y="-95250"/>
              <a:ext cx="10599538" cy="651563"/>
            </a:xfrm>
            <a:prstGeom prst="rect">
              <a:avLst/>
            </a:prstGeom>
            <a:noFill/>
            <a:ln>
              <a:noFill/>
            </a:ln>
          </p:spPr>
          <p:txBody>
            <a:bodyPr anchorCtr="0" anchor="t" bIns="0" lIns="0" spcFirstLastPara="1" rIns="0" wrap="square" tIns="0">
              <a:noAutofit/>
            </a:bodyPr>
            <a:lstStyle/>
            <a:p>
              <a:pPr indent="0" lvl="0" marL="0" marR="0" rtl="0" algn="l">
                <a:lnSpc>
                  <a:spcPct val="164550"/>
                </a:lnSpc>
                <a:spcBef>
                  <a:spcPts val="0"/>
                </a:spcBef>
                <a:spcAft>
                  <a:spcPts val="0"/>
                </a:spcAft>
                <a:buNone/>
              </a:pPr>
              <a:r>
                <a:rPr b="0" i="0" lang="en-US" sz="2237" u="none" cap="none" strike="noStrike">
                  <a:solidFill>
                    <a:srgbClr val="000000"/>
                  </a:solidFill>
                  <a:latin typeface="Barlow"/>
                  <a:ea typeface="Barlow"/>
                  <a:cs typeface="Barlow"/>
                  <a:sym typeface="Barlow"/>
                </a:rPr>
                <a:t>Role: </a:t>
              </a:r>
              <a:endParaRPr/>
            </a:p>
          </p:txBody>
        </p:sp>
      </p:grpSp>
      <p:grpSp>
        <p:nvGrpSpPr>
          <p:cNvPr id="164" name="Google Shape;164;p3"/>
          <p:cNvGrpSpPr/>
          <p:nvPr/>
        </p:nvGrpSpPr>
        <p:grpSpPr>
          <a:xfrm>
            <a:off x="9462195" y="7334719"/>
            <a:ext cx="7949654" cy="488673"/>
            <a:chOff x="0" y="-95250"/>
            <a:chExt cx="10599538" cy="651563"/>
          </a:xfrm>
        </p:grpSpPr>
        <p:sp>
          <p:nvSpPr>
            <p:cNvPr id="165" name="Google Shape;165;p3"/>
            <p:cNvSpPr/>
            <p:nvPr/>
          </p:nvSpPr>
          <p:spPr>
            <a:xfrm>
              <a:off x="0" y="0"/>
              <a:ext cx="10599538" cy="556313"/>
            </a:xfrm>
            <a:custGeom>
              <a:rect b="b" l="l" r="r" t="t"/>
              <a:pathLst>
                <a:path extrusionOk="0" h="556313" w="10599538">
                  <a:moveTo>
                    <a:pt x="0" y="0"/>
                  </a:moveTo>
                  <a:lnTo>
                    <a:pt x="10599538" y="0"/>
                  </a:lnTo>
                  <a:lnTo>
                    <a:pt x="10599538" y="556313"/>
                  </a:lnTo>
                  <a:lnTo>
                    <a:pt x="0" y="556313"/>
                  </a:lnTo>
                  <a:close/>
                </a:path>
              </a:pathLst>
            </a:custGeom>
            <a:solidFill>
              <a:srgbClr val="000000">
                <a:alpha val="0"/>
              </a:srgbClr>
            </a:solidFill>
            <a:ln>
              <a:noFill/>
            </a:ln>
          </p:spPr>
        </p:sp>
        <p:sp>
          <p:nvSpPr>
            <p:cNvPr id="166" name="Google Shape;166;p3"/>
            <p:cNvSpPr txBox="1"/>
            <p:nvPr/>
          </p:nvSpPr>
          <p:spPr>
            <a:xfrm>
              <a:off x="0" y="-95250"/>
              <a:ext cx="10599538" cy="651563"/>
            </a:xfrm>
            <a:prstGeom prst="rect">
              <a:avLst/>
            </a:prstGeom>
            <a:noFill/>
            <a:ln>
              <a:noFill/>
            </a:ln>
          </p:spPr>
          <p:txBody>
            <a:bodyPr anchorCtr="0" anchor="t" bIns="0" lIns="0" spcFirstLastPara="1" rIns="0" wrap="square" tIns="0">
              <a:noAutofit/>
            </a:bodyPr>
            <a:lstStyle/>
            <a:p>
              <a:pPr indent="0" lvl="0" marL="0" marR="0" rtl="0" algn="l">
                <a:lnSpc>
                  <a:spcPct val="164550"/>
                </a:lnSpc>
                <a:spcBef>
                  <a:spcPts val="0"/>
                </a:spcBef>
                <a:spcAft>
                  <a:spcPts val="0"/>
                </a:spcAft>
                <a:buNone/>
              </a:pPr>
              <a:r>
                <a:rPr b="0" i="0" lang="en-US" sz="2237" u="none" cap="none" strike="noStrike">
                  <a:solidFill>
                    <a:srgbClr val="000000"/>
                  </a:solidFill>
                  <a:latin typeface="Barlow"/>
                  <a:ea typeface="Barlow"/>
                  <a:cs typeface="Barlow"/>
                  <a:sym typeface="Barlow"/>
                </a:rPr>
                <a:t>Email: sanskruti.shetiya@mitaoe.ac.in</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descr="preencoded.png" id="175" name="Google Shape;175;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76" name="Google Shape;176;p4"/>
          <p:cNvSpPr/>
          <p:nvPr/>
        </p:nvSpPr>
        <p:spPr>
          <a:xfrm>
            <a:off x="427733"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grpSp>
        <p:nvGrpSpPr>
          <p:cNvPr id="177" name="Google Shape;177;p4"/>
          <p:cNvGrpSpPr/>
          <p:nvPr/>
        </p:nvGrpSpPr>
        <p:grpSpPr>
          <a:xfrm>
            <a:off x="993464" y="985837"/>
            <a:ext cx="11640877" cy="1132138"/>
            <a:chOff x="0" y="-57150"/>
            <a:chExt cx="15521169" cy="1509516"/>
          </a:xfrm>
        </p:grpSpPr>
        <p:sp>
          <p:nvSpPr>
            <p:cNvPr id="178" name="Google Shape;178;p4"/>
            <p:cNvSpPr/>
            <p:nvPr/>
          </p:nvSpPr>
          <p:spPr>
            <a:xfrm>
              <a:off x="0" y="0"/>
              <a:ext cx="15521169" cy="1452366"/>
            </a:xfrm>
            <a:custGeom>
              <a:rect b="b" l="l" r="r" t="t"/>
              <a:pathLst>
                <a:path extrusionOk="0" h="1452366" w="15521169">
                  <a:moveTo>
                    <a:pt x="0" y="0"/>
                  </a:moveTo>
                  <a:lnTo>
                    <a:pt x="15521169" y="0"/>
                  </a:lnTo>
                  <a:lnTo>
                    <a:pt x="15521169" y="1452366"/>
                  </a:lnTo>
                  <a:lnTo>
                    <a:pt x="0" y="1452366"/>
                  </a:lnTo>
                  <a:close/>
                </a:path>
              </a:pathLst>
            </a:custGeom>
            <a:solidFill>
              <a:srgbClr val="000000">
                <a:alpha val="0"/>
              </a:srgbClr>
            </a:solidFill>
            <a:ln>
              <a:noFill/>
            </a:ln>
          </p:spPr>
        </p:sp>
        <p:sp>
          <p:nvSpPr>
            <p:cNvPr id="179" name="Google Shape;179;p4"/>
            <p:cNvSpPr txBox="1"/>
            <p:nvPr/>
          </p:nvSpPr>
          <p:spPr>
            <a:xfrm>
              <a:off x="0" y="-57150"/>
              <a:ext cx="15521168" cy="1509516"/>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US" sz="5374" u="none" cap="none" strike="noStrike">
                  <a:solidFill>
                    <a:srgbClr val="F0FCFF"/>
                  </a:solidFill>
                  <a:latin typeface="Arimo"/>
                  <a:ea typeface="Arimo"/>
                  <a:cs typeface="Arimo"/>
                  <a:sym typeface="Arimo"/>
                </a:rPr>
                <a:t>The Challenge: Problem Statement</a:t>
              </a:r>
              <a:endParaRPr/>
            </a:p>
          </p:txBody>
        </p:sp>
      </p:grpSp>
      <p:grpSp>
        <p:nvGrpSpPr>
          <p:cNvPr id="180" name="Google Shape;180;p4"/>
          <p:cNvGrpSpPr/>
          <p:nvPr/>
        </p:nvGrpSpPr>
        <p:grpSpPr>
          <a:xfrm>
            <a:off x="9390898" y="2527165"/>
            <a:ext cx="8382636" cy="4073851"/>
            <a:chOff x="0" y="-114300"/>
            <a:chExt cx="11176848" cy="5431801"/>
          </a:xfrm>
        </p:grpSpPr>
        <p:sp>
          <p:nvSpPr>
            <p:cNvPr id="181" name="Google Shape;181;p4"/>
            <p:cNvSpPr/>
            <p:nvPr/>
          </p:nvSpPr>
          <p:spPr>
            <a:xfrm>
              <a:off x="0" y="0"/>
              <a:ext cx="11176848" cy="5317501"/>
            </a:xfrm>
            <a:custGeom>
              <a:rect b="b" l="l" r="r" t="t"/>
              <a:pathLst>
                <a:path extrusionOk="0" h="5317501" w="11176848">
                  <a:moveTo>
                    <a:pt x="0" y="0"/>
                  </a:moveTo>
                  <a:lnTo>
                    <a:pt x="11176848" y="0"/>
                  </a:lnTo>
                  <a:lnTo>
                    <a:pt x="11176848" y="5317501"/>
                  </a:lnTo>
                  <a:lnTo>
                    <a:pt x="0" y="5317501"/>
                  </a:lnTo>
                  <a:close/>
                </a:path>
              </a:pathLst>
            </a:custGeom>
            <a:solidFill>
              <a:srgbClr val="000000">
                <a:alpha val="0"/>
              </a:srgbClr>
            </a:solidFill>
            <a:ln>
              <a:noFill/>
            </a:ln>
          </p:spPr>
        </p:sp>
        <p:sp>
          <p:nvSpPr>
            <p:cNvPr id="182" name="Google Shape;182;p4"/>
            <p:cNvSpPr txBox="1"/>
            <p:nvPr/>
          </p:nvSpPr>
          <p:spPr>
            <a:xfrm>
              <a:off x="0" y="-114300"/>
              <a:ext cx="11176848" cy="5431801"/>
            </a:xfrm>
            <a:prstGeom prst="rect">
              <a:avLst/>
            </a:prstGeom>
            <a:noFill/>
            <a:ln>
              <a:noFill/>
            </a:ln>
          </p:spPr>
          <p:txBody>
            <a:bodyPr anchorCtr="0" anchor="t" bIns="0" lIns="0" spcFirstLastPara="1" rIns="0" wrap="square" tIns="0">
              <a:noAutofit/>
            </a:bodyPr>
            <a:lstStyle/>
            <a:p>
              <a:pPr indent="0" lvl="0" marL="0" marR="0" rtl="0" algn="l">
                <a:lnSpc>
                  <a:spcPct val="163151"/>
                </a:lnSpc>
                <a:spcBef>
                  <a:spcPts val="0"/>
                </a:spcBef>
                <a:spcAft>
                  <a:spcPts val="0"/>
                </a:spcAft>
                <a:buNone/>
              </a:pPr>
              <a:r>
                <a:rPr b="1" i="0" lang="en-US" sz="2475" u="none" cap="none" strike="noStrike">
                  <a:solidFill>
                    <a:srgbClr val="E0E4E6"/>
                  </a:solidFill>
                  <a:latin typeface="Barlow"/>
                  <a:ea typeface="Barlow"/>
                  <a:cs typeface="Barlow"/>
                  <a:sym typeface="Barlow"/>
                </a:rPr>
                <a:t>Detailed Problem:</a:t>
              </a:r>
              <a:r>
                <a:rPr b="0" i="0" lang="en-US" sz="2475" u="none" cap="none" strike="noStrike">
                  <a:solidFill>
                    <a:srgbClr val="E0E4E6"/>
                  </a:solidFill>
                  <a:latin typeface="Barlow"/>
                  <a:ea typeface="Barlow"/>
                  <a:cs typeface="Barlow"/>
                  <a:sym typeface="Barlow"/>
                </a:rPr>
                <a:t>  At MIT Academy of Engineering, students often face long queues in canteens, admin offices, and event registrations, leading to delays. To solve this, the Girl Script MIT AOE club proposes an IoT-based Smart Queue System using IoT sensors and digital displays. The system will detect the number of people in a queue, show the estimated waiting time on a screen, and send alerts when a student’s turn is near.</a:t>
              </a:r>
              <a:endParaRPr/>
            </a:p>
          </p:txBody>
        </p:sp>
      </p:grpSp>
      <p:grpSp>
        <p:nvGrpSpPr>
          <p:cNvPr id="183" name="Google Shape;183;p4"/>
          <p:cNvGrpSpPr/>
          <p:nvPr/>
        </p:nvGrpSpPr>
        <p:grpSpPr>
          <a:xfrm>
            <a:off x="9390898" y="6816169"/>
            <a:ext cx="7687567" cy="607777"/>
            <a:chOff x="0" y="-123825"/>
            <a:chExt cx="10250090" cy="810369"/>
          </a:xfrm>
        </p:grpSpPr>
        <p:sp>
          <p:nvSpPr>
            <p:cNvPr id="184" name="Google Shape;184;p4"/>
            <p:cNvSpPr/>
            <p:nvPr/>
          </p:nvSpPr>
          <p:spPr>
            <a:xfrm>
              <a:off x="0" y="0"/>
              <a:ext cx="10250090" cy="686544"/>
            </a:xfrm>
            <a:custGeom>
              <a:rect b="b" l="l" r="r" t="t"/>
              <a:pathLst>
                <a:path extrusionOk="0" h="686544" w="10250090">
                  <a:moveTo>
                    <a:pt x="0" y="0"/>
                  </a:moveTo>
                  <a:lnTo>
                    <a:pt x="10250090" y="0"/>
                  </a:lnTo>
                  <a:lnTo>
                    <a:pt x="10250090" y="686544"/>
                  </a:lnTo>
                  <a:lnTo>
                    <a:pt x="0" y="686544"/>
                  </a:lnTo>
                  <a:close/>
                </a:path>
              </a:pathLst>
            </a:custGeom>
            <a:solidFill>
              <a:srgbClr val="000000">
                <a:alpha val="0"/>
              </a:srgbClr>
            </a:solidFill>
            <a:ln>
              <a:noFill/>
            </a:ln>
          </p:spPr>
        </p:sp>
        <p:sp>
          <p:nvSpPr>
            <p:cNvPr id="185" name="Google Shape;185;p4"/>
            <p:cNvSpPr txBox="1"/>
            <p:nvPr/>
          </p:nvSpPr>
          <p:spPr>
            <a:xfrm>
              <a:off x="0" y="-123825"/>
              <a:ext cx="10250090" cy="810369"/>
            </a:xfrm>
            <a:prstGeom prst="rect">
              <a:avLst/>
            </a:prstGeom>
            <a:noFill/>
            <a:ln>
              <a:noFill/>
            </a:ln>
          </p:spPr>
          <p:txBody>
            <a:bodyPr anchorCtr="0" anchor="t" bIns="0" lIns="0" spcFirstLastPara="1" rIns="0" wrap="square" tIns="0">
              <a:noAutofit/>
            </a:bodyPr>
            <a:lstStyle/>
            <a:p>
              <a:pPr indent="0" lvl="0" marL="0" marR="0" rtl="0" algn="l">
                <a:lnSpc>
                  <a:spcPct val="163193"/>
                </a:lnSpc>
                <a:spcBef>
                  <a:spcPts val="0"/>
                </a:spcBef>
                <a:spcAft>
                  <a:spcPts val="0"/>
                </a:spcAft>
                <a:buNone/>
              </a:pPr>
              <a:r>
                <a:rPr b="1" i="0" lang="en-US" sz="2774" u="none" cap="none" strike="noStrike">
                  <a:solidFill>
                    <a:srgbClr val="E0E4E6"/>
                  </a:solidFill>
                  <a:latin typeface="Barlow"/>
                  <a:ea typeface="Barlow"/>
                  <a:cs typeface="Barlow"/>
                  <a:sym typeface="Barlow"/>
                </a:rPr>
                <a:t>Key Challenges:</a:t>
              </a:r>
              <a:endParaRPr/>
            </a:p>
          </p:txBody>
        </p:sp>
      </p:grpSp>
      <p:grpSp>
        <p:nvGrpSpPr>
          <p:cNvPr id="186" name="Google Shape;186;p4"/>
          <p:cNvGrpSpPr/>
          <p:nvPr/>
        </p:nvGrpSpPr>
        <p:grpSpPr>
          <a:xfrm>
            <a:off x="9390898" y="7596514"/>
            <a:ext cx="7687567" cy="540076"/>
            <a:chOff x="0" y="-114300"/>
            <a:chExt cx="10250090" cy="720101"/>
          </a:xfrm>
        </p:grpSpPr>
        <p:sp>
          <p:nvSpPr>
            <p:cNvPr id="187" name="Google Shape;187;p4"/>
            <p:cNvSpPr/>
            <p:nvPr/>
          </p:nvSpPr>
          <p:spPr>
            <a:xfrm>
              <a:off x="0" y="0"/>
              <a:ext cx="10250090" cy="605801"/>
            </a:xfrm>
            <a:custGeom>
              <a:rect b="b" l="l" r="r" t="t"/>
              <a:pathLst>
                <a:path extrusionOk="0" h="605801" w="10250090">
                  <a:moveTo>
                    <a:pt x="0" y="0"/>
                  </a:moveTo>
                  <a:lnTo>
                    <a:pt x="10250090" y="0"/>
                  </a:lnTo>
                  <a:lnTo>
                    <a:pt x="10250090" y="605801"/>
                  </a:lnTo>
                  <a:lnTo>
                    <a:pt x="0" y="605801"/>
                  </a:lnTo>
                  <a:close/>
                </a:path>
              </a:pathLst>
            </a:custGeom>
            <a:solidFill>
              <a:srgbClr val="000000">
                <a:alpha val="0"/>
              </a:srgbClr>
            </a:solidFill>
            <a:ln>
              <a:noFill/>
            </a:ln>
          </p:spPr>
        </p:sp>
        <p:sp>
          <p:nvSpPr>
            <p:cNvPr id="188" name="Google Shape;188;p4"/>
            <p:cNvSpPr txBox="1"/>
            <p:nvPr/>
          </p:nvSpPr>
          <p:spPr>
            <a:xfrm>
              <a:off x="0" y="-114300"/>
              <a:ext cx="10250090" cy="720101"/>
            </a:xfrm>
            <a:prstGeom prst="rect">
              <a:avLst/>
            </a:prstGeom>
            <a:noFill/>
            <a:ln>
              <a:noFill/>
            </a:ln>
          </p:spPr>
          <p:txBody>
            <a:bodyPr anchorCtr="0" anchor="t" bIns="0" lIns="0" spcFirstLastPara="1" rIns="0" wrap="square" tIns="0">
              <a:noAutofit/>
            </a:bodyPr>
            <a:lstStyle/>
            <a:p>
              <a:pPr indent="-267176" lvl="1" marL="534352" marR="0" rtl="0" algn="l">
                <a:lnSpc>
                  <a:spcPct val="163151"/>
                </a:lnSpc>
                <a:spcBef>
                  <a:spcPts val="0"/>
                </a:spcBef>
                <a:spcAft>
                  <a:spcPts val="0"/>
                </a:spcAft>
                <a:buClr>
                  <a:srgbClr val="E0E4E6"/>
                </a:buClr>
                <a:buSzPts val="2475"/>
                <a:buFont typeface="Arial"/>
                <a:buChar char="•"/>
              </a:pPr>
              <a:r>
                <a:rPr b="0" i="0" lang="en-US" sz="2475" u="none" cap="none" strike="noStrike">
                  <a:solidFill>
                    <a:srgbClr val="E0E4E6"/>
                  </a:solidFill>
                  <a:latin typeface="Barlow"/>
                  <a:ea typeface="Barlow"/>
                  <a:cs typeface="Barlow"/>
                  <a:sym typeface="Barlow"/>
                </a:rPr>
                <a:t>Accurate People Detection &amp; Counting</a:t>
              </a:r>
              <a:endParaRPr/>
            </a:p>
          </p:txBody>
        </p:sp>
      </p:grpSp>
      <p:grpSp>
        <p:nvGrpSpPr>
          <p:cNvPr id="189" name="Google Shape;189;p4"/>
          <p:cNvGrpSpPr/>
          <p:nvPr/>
        </p:nvGrpSpPr>
        <p:grpSpPr>
          <a:xfrm>
            <a:off x="9571733" y="8111423"/>
            <a:ext cx="7687567" cy="579536"/>
            <a:chOff x="0" y="-114300"/>
            <a:chExt cx="10250090" cy="772715"/>
          </a:xfrm>
        </p:grpSpPr>
        <p:sp>
          <p:nvSpPr>
            <p:cNvPr id="190" name="Google Shape;190;p4"/>
            <p:cNvSpPr/>
            <p:nvPr/>
          </p:nvSpPr>
          <p:spPr>
            <a:xfrm>
              <a:off x="0" y="0"/>
              <a:ext cx="10250090" cy="658415"/>
            </a:xfrm>
            <a:custGeom>
              <a:rect b="b" l="l" r="r" t="t"/>
              <a:pathLst>
                <a:path extrusionOk="0" h="658415" w="10250090">
                  <a:moveTo>
                    <a:pt x="0" y="0"/>
                  </a:moveTo>
                  <a:lnTo>
                    <a:pt x="10250090" y="0"/>
                  </a:lnTo>
                  <a:lnTo>
                    <a:pt x="10250090" y="658415"/>
                  </a:lnTo>
                  <a:lnTo>
                    <a:pt x="0" y="658415"/>
                  </a:lnTo>
                  <a:close/>
                </a:path>
              </a:pathLst>
            </a:custGeom>
            <a:solidFill>
              <a:srgbClr val="000000">
                <a:alpha val="0"/>
              </a:srgbClr>
            </a:solidFill>
            <a:ln>
              <a:noFill/>
            </a:ln>
          </p:spPr>
        </p:sp>
        <p:sp>
          <p:nvSpPr>
            <p:cNvPr id="191" name="Google Shape;191;p4"/>
            <p:cNvSpPr txBox="1"/>
            <p:nvPr/>
          </p:nvSpPr>
          <p:spPr>
            <a:xfrm>
              <a:off x="0" y="-114300"/>
              <a:ext cx="10250090" cy="772715"/>
            </a:xfrm>
            <a:prstGeom prst="rect">
              <a:avLst/>
            </a:prstGeom>
            <a:noFill/>
            <a:ln>
              <a:noFill/>
            </a:ln>
          </p:spPr>
          <p:txBody>
            <a:bodyPr anchorCtr="0" anchor="t" bIns="0" lIns="0" spcFirstLastPara="1" rIns="0" wrap="square" tIns="0">
              <a:noAutofit/>
            </a:bodyPr>
            <a:lstStyle/>
            <a:p>
              <a:pPr indent="-186630" lvl="1" marL="373261" marR="0" rtl="0" algn="l">
                <a:lnSpc>
                  <a:spcPct val="163151"/>
                </a:lnSpc>
                <a:spcBef>
                  <a:spcPts val="0"/>
                </a:spcBef>
                <a:spcAft>
                  <a:spcPts val="0"/>
                </a:spcAft>
                <a:buClr>
                  <a:srgbClr val="E0E4E6"/>
                </a:buClr>
                <a:buSzPts val="2475"/>
                <a:buFont typeface="Arial"/>
                <a:buChar char="•"/>
              </a:pPr>
              <a:r>
                <a:rPr b="0" i="0" lang="en-US" sz="2475" u="none" cap="none" strike="noStrike">
                  <a:solidFill>
                    <a:srgbClr val="E0E4E6"/>
                  </a:solidFill>
                  <a:latin typeface="Barlow"/>
                  <a:ea typeface="Barlow"/>
                  <a:cs typeface="Barlow"/>
                  <a:sym typeface="Barlow"/>
                </a:rPr>
                <a:t>Real-Time Data Processing &amp; Connectivity</a:t>
              </a:r>
              <a:endParaRPr/>
            </a:p>
          </p:txBody>
        </p:sp>
      </p:grpSp>
      <p:grpSp>
        <p:nvGrpSpPr>
          <p:cNvPr id="192" name="Google Shape;192;p4"/>
          <p:cNvGrpSpPr/>
          <p:nvPr/>
        </p:nvGrpSpPr>
        <p:grpSpPr>
          <a:xfrm>
            <a:off x="9571733" y="8657667"/>
            <a:ext cx="7687567" cy="579536"/>
            <a:chOff x="0" y="-114300"/>
            <a:chExt cx="10250090" cy="772715"/>
          </a:xfrm>
        </p:grpSpPr>
        <p:sp>
          <p:nvSpPr>
            <p:cNvPr id="193" name="Google Shape;193;p4"/>
            <p:cNvSpPr/>
            <p:nvPr/>
          </p:nvSpPr>
          <p:spPr>
            <a:xfrm>
              <a:off x="0" y="0"/>
              <a:ext cx="10250090" cy="658415"/>
            </a:xfrm>
            <a:custGeom>
              <a:rect b="b" l="l" r="r" t="t"/>
              <a:pathLst>
                <a:path extrusionOk="0" h="658415" w="10250090">
                  <a:moveTo>
                    <a:pt x="0" y="0"/>
                  </a:moveTo>
                  <a:lnTo>
                    <a:pt x="10250090" y="0"/>
                  </a:lnTo>
                  <a:lnTo>
                    <a:pt x="10250090" y="658415"/>
                  </a:lnTo>
                  <a:lnTo>
                    <a:pt x="0" y="658415"/>
                  </a:lnTo>
                  <a:close/>
                </a:path>
              </a:pathLst>
            </a:custGeom>
            <a:solidFill>
              <a:srgbClr val="000000">
                <a:alpha val="0"/>
              </a:srgbClr>
            </a:solidFill>
            <a:ln>
              <a:noFill/>
            </a:ln>
          </p:spPr>
        </p:sp>
        <p:sp>
          <p:nvSpPr>
            <p:cNvPr id="194" name="Google Shape;194;p4"/>
            <p:cNvSpPr txBox="1"/>
            <p:nvPr/>
          </p:nvSpPr>
          <p:spPr>
            <a:xfrm>
              <a:off x="0" y="-114300"/>
              <a:ext cx="10250090" cy="772715"/>
            </a:xfrm>
            <a:prstGeom prst="rect">
              <a:avLst/>
            </a:prstGeom>
            <a:noFill/>
            <a:ln>
              <a:noFill/>
            </a:ln>
          </p:spPr>
          <p:txBody>
            <a:bodyPr anchorCtr="0" anchor="t" bIns="0" lIns="0" spcFirstLastPara="1" rIns="0" wrap="square" tIns="0">
              <a:noAutofit/>
            </a:bodyPr>
            <a:lstStyle/>
            <a:p>
              <a:pPr indent="-186630" lvl="1" marL="373261" marR="0" rtl="0" algn="l">
                <a:lnSpc>
                  <a:spcPct val="163151"/>
                </a:lnSpc>
                <a:spcBef>
                  <a:spcPts val="0"/>
                </a:spcBef>
                <a:spcAft>
                  <a:spcPts val="0"/>
                </a:spcAft>
                <a:buClr>
                  <a:srgbClr val="E0E4E6"/>
                </a:buClr>
                <a:buSzPts val="2475"/>
                <a:buFont typeface="Arial"/>
                <a:buChar char="•"/>
              </a:pPr>
              <a:r>
                <a:rPr b="0" i="0" lang="en-US" sz="2475" u="none" cap="none" strike="noStrike">
                  <a:solidFill>
                    <a:srgbClr val="E0E4E6"/>
                  </a:solidFill>
                  <a:latin typeface="Barlow"/>
                  <a:ea typeface="Barlow"/>
                  <a:cs typeface="Barlow"/>
                  <a:sym typeface="Barlow"/>
                </a:rPr>
                <a:t>User Adoption &amp; System Integration</a:t>
              </a:r>
              <a:endParaRPr/>
            </a:p>
          </p:txBody>
        </p:sp>
      </p:grpSp>
      <p:sp>
        <p:nvSpPr>
          <p:cNvPr id="195" name="Google Shape;195;p4"/>
          <p:cNvSpPr/>
          <p:nvPr/>
        </p:nvSpPr>
        <p:spPr>
          <a:xfrm>
            <a:off x="993464" y="2843386"/>
            <a:ext cx="8150536" cy="5433690"/>
          </a:xfrm>
          <a:custGeom>
            <a:rect b="b" l="l" r="r" t="t"/>
            <a:pathLst>
              <a:path extrusionOk="0" h="5433690" w="8150536">
                <a:moveTo>
                  <a:pt x="0" y="0"/>
                </a:moveTo>
                <a:lnTo>
                  <a:pt x="8150536" y="0"/>
                </a:lnTo>
                <a:lnTo>
                  <a:pt x="8150536" y="5433690"/>
                </a:lnTo>
                <a:lnTo>
                  <a:pt x="0" y="543369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descr="preencoded.png" id="204" name="Google Shape;204;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descr="preencoded.png" id="205" name="Google Shape;205;p5"/>
          <p:cNvSpPr/>
          <p:nvPr/>
        </p:nvSpPr>
        <p:spPr>
          <a:xfrm>
            <a:off x="0" y="0"/>
            <a:ext cx="18288000" cy="47625"/>
          </a:xfrm>
          <a:custGeom>
            <a:rect b="b" l="l" r="r" t="t"/>
            <a:pathLst>
              <a:path extrusionOk="0" h="47625" w="18288000">
                <a:moveTo>
                  <a:pt x="0" y="0"/>
                </a:moveTo>
                <a:lnTo>
                  <a:pt x="18288000" y="0"/>
                </a:lnTo>
                <a:lnTo>
                  <a:pt x="18288000" y="47625"/>
                </a:lnTo>
                <a:lnTo>
                  <a:pt x="0" y="47625"/>
                </a:lnTo>
                <a:lnTo>
                  <a:pt x="0" y="0"/>
                </a:lnTo>
                <a:close/>
              </a:path>
            </a:pathLst>
          </a:custGeom>
          <a:blipFill rotWithShape="1">
            <a:blip r:embed="rId4">
              <a:alphaModFix/>
            </a:blip>
            <a:stretch>
              <a:fillRect b="-6364137" l="-42" r="-41" t="0"/>
            </a:stretch>
          </a:blipFill>
          <a:ln>
            <a:noFill/>
          </a:ln>
        </p:spPr>
      </p:sp>
      <p:grpSp>
        <p:nvGrpSpPr>
          <p:cNvPr id="206" name="Google Shape;206;p5"/>
          <p:cNvGrpSpPr/>
          <p:nvPr/>
        </p:nvGrpSpPr>
        <p:grpSpPr>
          <a:xfrm>
            <a:off x="1439978" y="2368645"/>
            <a:ext cx="16020837" cy="774206"/>
            <a:chOff x="0" y="-28575"/>
            <a:chExt cx="19468023" cy="940792"/>
          </a:xfrm>
        </p:grpSpPr>
        <p:sp>
          <p:nvSpPr>
            <p:cNvPr id="207" name="Google Shape;207;p5"/>
            <p:cNvSpPr/>
            <p:nvPr/>
          </p:nvSpPr>
          <p:spPr>
            <a:xfrm>
              <a:off x="0" y="0"/>
              <a:ext cx="19468023" cy="912217"/>
            </a:xfrm>
            <a:custGeom>
              <a:rect b="b" l="l" r="r" t="t"/>
              <a:pathLst>
                <a:path extrusionOk="0" h="912217" w="19468023">
                  <a:moveTo>
                    <a:pt x="0" y="0"/>
                  </a:moveTo>
                  <a:lnTo>
                    <a:pt x="19468023" y="0"/>
                  </a:lnTo>
                  <a:lnTo>
                    <a:pt x="19468023" y="912217"/>
                  </a:lnTo>
                  <a:lnTo>
                    <a:pt x="0" y="912217"/>
                  </a:lnTo>
                  <a:close/>
                </a:path>
              </a:pathLst>
            </a:custGeom>
            <a:solidFill>
              <a:srgbClr val="000000">
                <a:alpha val="0"/>
              </a:srgbClr>
            </a:solidFill>
            <a:ln>
              <a:noFill/>
            </a:ln>
          </p:spPr>
        </p:sp>
        <p:sp>
          <p:nvSpPr>
            <p:cNvPr id="208" name="Google Shape;208;p5"/>
            <p:cNvSpPr txBox="1"/>
            <p:nvPr/>
          </p:nvSpPr>
          <p:spPr>
            <a:xfrm>
              <a:off x="0" y="-28575"/>
              <a:ext cx="19468022" cy="940792"/>
            </a:xfrm>
            <a:prstGeom prst="rect">
              <a:avLst/>
            </a:prstGeom>
            <a:noFill/>
            <a:ln>
              <a:noFill/>
            </a:ln>
          </p:spPr>
          <p:txBody>
            <a:bodyPr anchorCtr="0" anchor="t" bIns="0" lIns="0" spcFirstLastPara="1" rIns="0" wrap="square" tIns="0">
              <a:noAutofit/>
            </a:bodyPr>
            <a:lstStyle/>
            <a:p>
              <a:pPr indent="0" lvl="0" marL="0" marR="0" rtl="0" algn="l">
                <a:lnSpc>
                  <a:spcPct val="126491"/>
                </a:lnSpc>
                <a:spcBef>
                  <a:spcPts val="0"/>
                </a:spcBef>
                <a:spcAft>
                  <a:spcPts val="0"/>
                </a:spcAft>
                <a:buNone/>
              </a:pPr>
              <a:r>
                <a:rPr b="1" i="0" lang="en-US" sz="2899" u="none" cap="none" strike="noStrike">
                  <a:solidFill>
                    <a:srgbClr val="F0FCFF"/>
                  </a:solidFill>
                  <a:latin typeface="Arimo"/>
                  <a:ea typeface="Arimo"/>
                  <a:cs typeface="Arimo"/>
                  <a:sym typeface="Arimo"/>
                </a:rPr>
                <a:t>Tech Stack: Software &amp; Hardware</a:t>
              </a:r>
              <a:endParaRPr/>
            </a:p>
          </p:txBody>
        </p:sp>
      </p:grpSp>
      <p:sp>
        <p:nvSpPr>
          <p:cNvPr descr="preencoded.png" id="209" name="Google Shape;209;p5"/>
          <p:cNvSpPr/>
          <p:nvPr/>
        </p:nvSpPr>
        <p:spPr>
          <a:xfrm>
            <a:off x="1439978" y="3595356"/>
            <a:ext cx="675737" cy="675737"/>
          </a:xfrm>
          <a:custGeom>
            <a:rect b="b" l="l" r="r" t="t"/>
            <a:pathLst>
              <a:path extrusionOk="0" h="675737" w="675737">
                <a:moveTo>
                  <a:pt x="0" y="0"/>
                </a:moveTo>
                <a:lnTo>
                  <a:pt x="675737" y="0"/>
                </a:lnTo>
                <a:lnTo>
                  <a:pt x="675737" y="675738"/>
                </a:lnTo>
                <a:lnTo>
                  <a:pt x="0" y="675738"/>
                </a:lnTo>
                <a:lnTo>
                  <a:pt x="0" y="0"/>
                </a:lnTo>
                <a:close/>
              </a:path>
            </a:pathLst>
          </a:custGeom>
          <a:blipFill rotWithShape="1">
            <a:blip r:embed="rId5">
              <a:alphaModFix/>
            </a:blip>
            <a:stretch>
              <a:fillRect b="0" l="0" r="0" t="0"/>
            </a:stretch>
          </a:blipFill>
          <a:ln>
            <a:noFill/>
          </a:ln>
        </p:spPr>
      </p:sp>
      <p:grpSp>
        <p:nvGrpSpPr>
          <p:cNvPr id="210" name="Google Shape;210;p5"/>
          <p:cNvGrpSpPr/>
          <p:nvPr/>
        </p:nvGrpSpPr>
        <p:grpSpPr>
          <a:xfrm>
            <a:off x="2385976" y="3524648"/>
            <a:ext cx="3003256" cy="509659"/>
            <a:chOff x="0" y="-28575"/>
            <a:chExt cx="3649463" cy="619323"/>
          </a:xfrm>
        </p:grpSpPr>
        <p:sp>
          <p:nvSpPr>
            <p:cNvPr id="211" name="Google Shape;211;p5"/>
            <p:cNvSpPr/>
            <p:nvPr/>
          </p:nvSpPr>
          <p:spPr>
            <a:xfrm>
              <a:off x="0" y="0"/>
              <a:ext cx="3649463" cy="590748"/>
            </a:xfrm>
            <a:custGeom>
              <a:rect b="b" l="l" r="r" t="t"/>
              <a:pathLst>
                <a:path extrusionOk="0" h="590748" w="3649463">
                  <a:moveTo>
                    <a:pt x="0" y="0"/>
                  </a:moveTo>
                  <a:lnTo>
                    <a:pt x="3649463" y="0"/>
                  </a:lnTo>
                  <a:lnTo>
                    <a:pt x="3649463" y="590748"/>
                  </a:lnTo>
                  <a:lnTo>
                    <a:pt x="0" y="590748"/>
                  </a:lnTo>
                  <a:close/>
                </a:path>
              </a:pathLst>
            </a:custGeom>
            <a:solidFill>
              <a:srgbClr val="000000">
                <a:alpha val="0"/>
              </a:srgbClr>
            </a:solidFill>
            <a:ln>
              <a:noFill/>
            </a:ln>
          </p:spPr>
        </p:sp>
        <p:sp>
          <p:nvSpPr>
            <p:cNvPr id="212" name="Google Shape;212;p5"/>
            <p:cNvSpPr txBox="1"/>
            <p:nvPr/>
          </p:nvSpPr>
          <p:spPr>
            <a:xfrm>
              <a:off x="0" y="-28575"/>
              <a:ext cx="3649463" cy="619323"/>
            </a:xfrm>
            <a:prstGeom prst="rect">
              <a:avLst/>
            </a:prstGeom>
            <a:noFill/>
            <a:ln>
              <a:noFill/>
            </a:ln>
          </p:spPr>
          <p:txBody>
            <a:bodyPr anchorCtr="0" anchor="t" bIns="0" lIns="0" spcFirstLastPara="1" rIns="0" wrap="square" tIns="0">
              <a:noAutofit/>
            </a:bodyPr>
            <a:lstStyle/>
            <a:p>
              <a:pPr indent="0" lvl="0" marL="0" marR="0" rtl="0" algn="l">
                <a:lnSpc>
                  <a:spcPct val="126458"/>
                </a:lnSpc>
                <a:spcBef>
                  <a:spcPts val="0"/>
                </a:spcBef>
                <a:spcAft>
                  <a:spcPts val="0"/>
                </a:spcAft>
                <a:buNone/>
              </a:pPr>
              <a:r>
                <a:rPr b="1" i="0" lang="en-US" sz="2400" u="none" cap="none" strike="noStrike">
                  <a:solidFill>
                    <a:srgbClr val="E0E4E6"/>
                  </a:solidFill>
                  <a:latin typeface="Arimo"/>
                  <a:ea typeface="Arimo"/>
                  <a:cs typeface="Arimo"/>
                  <a:sym typeface="Arimo"/>
                </a:rPr>
                <a:t>Software</a:t>
              </a:r>
              <a:endParaRPr/>
            </a:p>
          </p:txBody>
        </p:sp>
      </p:grpSp>
      <p:grpSp>
        <p:nvGrpSpPr>
          <p:cNvPr id="213" name="Google Shape;213;p5"/>
          <p:cNvGrpSpPr/>
          <p:nvPr/>
        </p:nvGrpSpPr>
        <p:grpSpPr>
          <a:xfrm>
            <a:off x="2385976" y="4007200"/>
            <a:ext cx="17228349" cy="521214"/>
            <a:chOff x="0" y="-95250"/>
            <a:chExt cx="20935355" cy="633363"/>
          </a:xfrm>
        </p:grpSpPr>
        <p:sp>
          <p:nvSpPr>
            <p:cNvPr id="214" name="Google Shape;214;p5"/>
            <p:cNvSpPr/>
            <p:nvPr/>
          </p:nvSpPr>
          <p:spPr>
            <a:xfrm>
              <a:off x="0" y="0"/>
              <a:ext cx="20935355" cy="538113"/>
            </a:xfrm>
            <a:custGeom>
              <a:rect b="b" l="l" r="r" t="t"/>
              <a:pathLst>
                <a:path extrusionOk="0" h="538113" w="20935355">
                  <a:moveTo>
                    <a:pt x="0" y="0"/>
                  </a:moveTo>
                  <a:lnTo>
                    <a:pt x="20935355" y="0"/>
                  </a:lnTo>
                  <a:lnTo>
                    <a:pt x="20935355" y="538113"/>
                  </a:lnTo>
                  <a:lnTo>
                    <a:pt x="0" y="538113"/>
                  </a:lnTo>
                  <a:close/>
                </a:path>
              </a:pathLst>
            </a:custGeom>
            <a:solidFill>
              <a:srgbClr val="000000">
                <a:alpha val="0"/>
              </a:srgbClr>
            </a:solidFill>
            <a:ln>
              <a:noFill/>
            </a:ln>
          </p:spPr>
        </p:sp>
        <p:sp>
          <p:nvSpPr>
            <p:cNvPr id="215" name="Google Shape;215;p5"/>
            <p:cNvSpPr txBox="1"/>
            <p:nvPr/>
          </p:nvSpPr>
          <p:spPr>
            <a:xfrm>
              <a:off x="0" y="-95250"/>
              <a:ext cx="20935355" cy="633363"/>
            </a:xfrm>
            <a:prstGeom prst="rect">
              <a:avLst/>
            </a:prstGeom>
            <a:noFill/>
            <a:ln>
              <a:noFill/>
            </a:ln>
          </p:spPr>
          <p:txBody>
            <a:bodyPr anchorCtr="0" anchor="t" bIns="0" lIns="0" spcFirstLastPara="1" rIns="0" wrap="square" tIns="0">
              <a:noAutofit/>
            </a:bodyPr>
            <a:lstStyle/>
            <a:p>
              <a:pPr indent="0" lvl="0" marL="0" marR="0" rtl="0" algn="l">
                <a:lnSpc>
                  <a:spcPct val="158041"/>
                </a:lnSpc>
                <a:spcBef>
                  <a:spcPts val="0"/>
                </a:spcBef>
                <a:spcAft>
                  <a:spcPts val="0"/>
                </a:spcAft>
                <a:buNone/>
              </a:pPr>
              <a:r>
                <a:rPr b="0" i="0" lang="en-US" sz="2400" u="none" cap="none" strike="noStrike">
                  <a:solidFill>
                    <a:srgbClr val="E0E4E6"/>
                  </a:solidFill>
                  <a:latin typeface="Barlow"/>
                  <a:ea typeface="Barlow"/>
                  <a:cs typeface="Barlow"/>
                  <a:sym typeface="Barlow"/>
                </a:rPr>
                <a:t>Embedded C , Python, C++, YOLO, Google FireBase</a:t>
              </a:r>
              <a:endParaRPr/>
            </a:p>
          </p:txBody>
        </p:sp>
      </p:grpSp>
      <p:sp>
        <p:nvSpPr>
          <p:cNvPr descr="preencoded.png" id="216" name="Google Shape;216;p5"/>
          <p:cNvSpPr/>
          <p:nvPr/>
        </p:nvSpPr>
        <p:spPr>
          <a:xfrm>
            <a:off x="1439978" y="5375984"/>
            <a:ext cx="675737" cy="675737"/>
          </a:xfrm>
          <a:custGeom>
            <a:rect b="b" l="l" r="r" t="t"/>
            <a:pathLst>
              <a:path extrusionOk="0" h="675737" w="675737">
                <a:moveTo>
                  <a:pt x="0" y="0"/>
                </a:moveTo>
                <a:lnTo>
                  <a:pt x="675737" y="0"/>
                </a:lnTo>
                <a:lnTo>
                  <a:pt x="675737" y="675737"/>
                </a:lnTo>
                <a:lnTo>
                  <a:pt x="0" y="675737"/>
                </a:lnTo>
                <a:lnTo>
                  <a:pt x="0" y="0"/>
                </a:lnTo>
                <a:close/>
              </a:path>
            </a:pathLst>
          </a:custGeom>
          <a:blipFill rotWithShape="1">
            <a:blip r:embed="rId6">
              <a:alphaModFix/>
            </a:blip>
            <a:stretch>
              <a:fillRect b="0" l="0" r="0" t="0"/>
            </a:stretch>
          </a:blipFill>
          <a:ln>
            <a:noFill/>
          </a:ln>
        </p:spPr>
      </p:sp>
      <p:grpSp>
        <p:nvGrpSpPr>
          <p:cNvPr id="217" name="Google Shape;217;p5"/>
          <p:cNvGrpSpPr/>
          <p:nvPr/>
        </p:nvGrpSpPr>
        <p:grpSpPr>
          <a:xfrm>
            <a:off x="2385976" y="5305274"/>
            <a:ext cx="3003256" cy="509659"/>
            <a:chOff x="0" y="-28575"/>
            <a:chExt cx="3649463" cy="619323"/>
          </a:xfrm>
        </p:grpSpPr>
        <p:sp>
          <p:nvSpPr>
            <p:cNvPr id="218" name="Google Shape;218;p5"/>
            <p:cNvSpPr/>
            <p:nvPr/>
          </p:nvSpPr>
          <p:spPr>
            <a:xfrm>
              <a:off x="0" y="0"/>
              <a:ext cx="3649463" cy="590748"/>
            </a:xfrm>
            <a:custGeom>
              <a:rect b="b" l="l" r="r" t="t"/>
              <a:pathLst>
                <a:path extrusionOk="0" h="590748" w="3649463">
                  <a:moveTo>
                    <a:pt x="0" y="0"/>
                  </a:moveTo>
                  <a:lnTo>
                    <a:pt x="3649463" y="0"/>
                  </a:lnTo>
                  <a:lnTo>
                    <a:pt x="3649463" y="590748"/>
                  </a:lnTo>
                  <a:lnTo>
                    <a:pt x="0" y="590748"/>
                  </a:lnTo>
                  <a:close/>
                </a:path>
              </a:pathLst>
            </a:custGeom>
            <a:solidFill>
              <a:srgbClr val="000000">
                <a:alpha val="0"/>
              </a:srgbClr>
            </a:solidFill>
            <a:ln>
              <a:noFill/>
            </a:ln>
          </p:spPr>
        </p:sp>
        <p:sp>
          <p:nvSpPr>
            <p:cNvPr id="219" name="Google Shape;219;p5"/>
            <p:cNvSpPr txBox="1"/>
            <p:nvPr/>
          </p:nvSpPr>
          <p:spPr>
            <a:xfrm>
              <a:off x="0" y="-28575"/>
              <a:ext cx="3649463" cy="619323"/>
            </a:xfrm>
            <a:prstGeom prst="rect">
              <a:avLst/>
            </a:prstGeom>
            <a:noFill/>
            <a:ln>
              <a:noFill/>
            </a:ln>
          </p:spPr>
          <p:txBody>
            <a:bodyPr anchorCtr="0" anchor="t" bIns="0" lIns="0" spcFirstLastPara="1" rIns="0" wrap="square" tIns="0">
              <a:noAutofit/>
            </a:bodyPr>
            <a:lstStyle/>
            <a:p>
              <a:pPr indent="0" lvl="0" marL="0" marR="0" rtl="0" algn="l">
                <a:lnSpc>
                  <a:spcPct val="126458"/>
                </a:lnSpc>
                <a:spcBef>
                  <a:spcPts val="0"/>
                </a:spcBef>
                <a:spcAft>
                  <a:spcPts val="0"/>
                </a:spcAft>
                <a:buNone/>
              </a:pPr>
              <a:r>
                <a:rPr b="1" i="0" lang="en-US" sz="2400" u="none" cap="none" strike="noStrike">
                  <a:solidFill>
                    <a:srgbClr val="E0E4E6"/>
                  </a:solidFill>
                  <a:latin typeface="Arimo"/>
                  <a:ea typeface="Arimo"/>
                  <a:cs typeface="Arimo"/>
                  <a:sym typeface="Arimo"/>
                </a:rPr>
                <a:t>Hardware</a:t>
              </a:r>
              <a:endParaRPr/>
            </a:p>
          </p:txBody>
        </p:sp>
      </p:grpSp>
      <p:grpSp>
        <p:nvGrpSpPr>
          <p:cNvPr id="220" name="Google Shape;220;p5"/>
          <p:cNvGrpSpPr/>
          <p:nvPr/>
        </p:nvGrpSpPr>
        <p:grpSpPr>
          <a:xfrm>
            <a:off x="2385976" y="5787827"/>
            <a:ext cx="17228349" cy="521214"/>
            <a:chOff x="0" y="-95250"/>
            <a:chExt cx="20935355" cy="633363"/>
          </a:xfrm>
        </p:grpSpPr>
        <p:sp>
          <p:nvSpPr>
            <p:cNvPr id="221" name="Google Shape;221;p5"/>
            <p:cNvSpPr/>
            <p:nvPr/>
          </p:nvSpPr>
          <p:spPr>
            <a:xfrm>
              <a:off x="0" y="0"/>
              <a:ext cx="20935355" cy="538113"/>
            </a:xfrm>
            <a:custGeom>
              <a:rect b="b" l="l" r="r" t="t"/>
              <a:pathLst>
                <a:path extrusionOk="0" h="538113" w="20935355">
                  <a:moveTo>
                    <a:pt x="0" y="0"/>
                  </a:moveTo>
                  <a:lnTo>
                    <a:pt x="20935355" y="0"/>
                  </a:lnTo>
                  <a:lnTo>
                    <a:pt x="20935355" y="538113"/>
                  </a:lnTo>
                  <a:lnTo>
                    <a:pt x="0" y="538113"/>
                  </a:lnTo>
                  <a:close/>
                </a:path>
              </a:pathLst>
            </a:custGeom>
            <a:solidFill>
              <a:srgbClr val="000000">
                <a:alpha val="0"/>
              </a:srgbClr>
            </a:solidFill>
            <a:ln>
              <a:noFill/>
            </a:ln>
          </p:spPr>
        </p:sp>
        <p:sp>
          <p:nvSpPr>
            <p:cNvPr id="222" name="Google Shape;222;p5"/>
            <p:cNvSpPr txBox="1"/>
            <p:nvPr/>
          </p:nvSpPr>
          <p:spPr>
            <a:xfrm>
              <a:off x="0" y="-95250"/>
              <a:ext cx="20935355" cy="633363"/>
            </a:xfrm>
            <a:prstGeom prst="rect">
              <a:avLst/>
            </a:prstGeom>
            <a:noFill/>
            <a:ln>
              <a:noFill/>
            </a:ln>
          </p:spPr>
          <p:txBody>
            <a:bodyPr anchorCtr="0" anchor="t" bIns="0" lIns="0" spcFirstLastPara="1" rIns="0" wrap="square" tIns="0">
              <a:noAutofit/>
            </a:bodyPr>
            <a:lstStyle/>
            <a:p>
              <a:pPr indent="0" lvl="0" marL="0" marR="0" rtl="0" algn="l">
                <a:lnSpc>
                  <a:spcPct val="158041"/>
                </a:lnSpc>
                <a:spcBef>
                  <a:spcPts val="0"/>
                </a:spcBef>
                <a:spcAft>
                  <a:spcPts val="0"/>
                </a:spcAft>
                <a:buNone/>
              </a:pPr>
              <a:r>
                <a:rPr b="0" i="0" lang="en-US" sz="2400" u="none" cap="none" strike="noStrike">
                  <a:solidFill>
                    <a:srgbClr val="E0E4E6"/>
                  </a:solidFill>
                  <a:latin typeface="Barlow"/>
                  <a:ea typeface="Barlow"/>
                  <a:cs typeface="Barlow"/>
                  <a:sym typeface="Barlow"/>
                </a:rPr>
                <a:t>Tensor Based Object Detection, NFC Tags, Cameras, NFC reader</a:t>
              </a:r>
              <a:endParaRPr/>
            </a:p>
          </p:txBody>
        </p:sp>
      </p:grpSp>
      <p:sp>
        <p:nvSpPr>
          <p:cNvPr descr="preencoded.png" id="223" name="Google Shape;223;p5"/>
          <p:cNvSpPr/>
          <p:nvPr/>
        </p:nvSpPr>
        <p:spPr>
          <a:xfrm>
            <a:off x="1439978" y="7156610"/>
            <a:ext cx="675737" cy="675737"/>
          </a:xfrm>
          <a:custGeom>
            <a:rect b="b" l="l" r="r" t="t"/>
            <a:pathLst>
              <a:path extrusionOk="0" h="675737" w="675737">
                <a:moveTo>
                  <a:pt x="0" y="0"/>
                </a:moveTo>
                <a:lnTo>
                  <a:pt x="675737" y="0"/>
                </a:lnTo>
                <a:lnTo>
                  <a:pt x="675737" y="675737"/>
                </a:lnTo>
                <a:lnTo>
                  <a:pt x="0" y="675737"/>
                </a:lnTo>
                <a:lnTo>
                  <a:pt x="0" y="0"/>
                </a:lnTo>
                <a:close/>
              </a:path>
            </a:pathLst>
          </a:custGeom>
          <a:blipFill rotWithShape="1">
            <a:blip r:embed="rId7">
              <a:alphaModFix/>
            </a:blip>
            <a:stretch>
              <a:fillRect b="0" l="0" r="0" t="0"/>
            </a:stretch>
          </a:blipFill>
          <a:ln>
            <a:noFill/>
          </a:ln>
        </p:spPr>
      </p:sp>
      <p:grpSp>
        <p:nvGrpSpPr>
          <p:cNvPr id="224" name="Google Shape;224;p5"/>
          <p:cNvGrpSpPr/>
          <p:nvPr/>
        </p:nvGrpSpPr>
        <p:grpSpPr>
          <a:xfrm>
            <a:off x="2385976" y="7085901"/>
            <a:ext cx="3003256" cy="509659"/>
            <a:chOff x="0" y="-28575"/>
            <a:chExt cx="3649463" cy="619323"/>
          </a:xfrm>
        </p:grpSpPr>
        <p:sp>
          <p:nvSpPr>
            <p:cNvPr id="225" name="Google Shape;225;p5"/>
            <p:cNvSpPr/>
            <p:nvPr/>
          </p:nvSpPr>
          <p:spPr>
            <a:xfrm>
              <a:off x="0" y="0"/>
              <a:ext cx="3649463" cy="590748"/>
            </a:xfrm>
            <a:custGeom>
              <a:rect b="b" l="l" r="r" t="t"/>
              <a:pathLst>
                <a:path extrusionOk="0" h="590748" w="3649463">
                  <a:moveTo>
                    <a:pt x="0" y="0"/>
                  </a:moveTo>
                  <a:lnTo>
                    <a:pt x="3649463" y="0"/>
                  </a:lnTo>
                  <a:lnTo>
                    <a:pt x="3649463" y="590748"/>
                  </a:lnTo>
                  <a:lnTo>
                    <a:pt x="0" y="590748"/>
                  </a:lnTo>
                  <a:close/>
                </a:path>
              </a:pathLst>
            </a:custGeom>
            <a:solidFill>
              <a:srgbClr val="000000">
                <a:alpha val="0"/>
              </a:srgbClr>
            </a:solidFill>
            <a:ln>
              <a:noFill/>
            </a:ln>
          </p:spPr>
        </p:sp>
        <p:sp>
          <p:nvSpPr>
            <p:cNvPr id="226" name="Google Shape;226;p5"/>
            <p:cNvSpPr txBox="1"/>
            <p:nvPr/>
          </p:nvSpPr>
          <p:spPr>
            <a:xfrm>
              <a:off x="0" y="-28575"/>
              <a:ext cx="3649463" cy="619323"/>
            </a:xfrm>
            <a:prstGeom prst="rect">
              <a:avLst/>
            </a:prstGeom>
            <a:noFill/>
            <a:ln>
              <a:noFill/>
            </a:ln>
          </p:spPr>
          <p:txBody>
            <a:bodyPr anchorCtr="0" anchor="t" bIns="0" lIns="0" spcFirstLastPara="1" rIns="0" wrap="square" tIns="0">
              <a:noAutofit/>
            </a:bodyPr>
            <a:lstStyle/>
            <a:p>
              <a:pPr indent="0" lvl="0" marL="0" marR="0" rtl="0" algn="l">
                <a:lnSpc>
                  <a:spcPct val="126458"/>
                </a:lnSpc>
                <a:spcBef>
                  <a:spcPts val="0"/>
                </a:spcBef>
                <a:spcAft>
                  <a:spcPts val="0"/>
                </a:spcAft>
                <a:buNone/>
              </a:pPr>
              <a:r>
                <a:rPr b="1" i="0" lang="en-US" sz="2400" u="none" cap="none" strike="noStrike">
                  <a:solidFill>
                    <a:srgbClr val="E0E4E6"/>
                  </a:solidFill>
                  <a:latin typeface="Arimo"/>
                  <a:ea typeface="Arimo"/>
                  <a:cs typeface="Arimo"/>
                  <a:sym typeface="Arimo"/>
                </a:rPr>
                <a:t>Environment</a:t>
              </a:r>
              <a:endParaRPr/>
            </a:p>
          </p:txBody>
        </p:sp>
      </p:grpSp>
      <p:grpSp>
        <p:nvGrpSpPr>
          <p:cNvPr id="227" name="Google Shape;227;p5"/>
          <p:cNvGrpSpPr/>
          <p:nvPr/>
        </p:nvGrpSpPr>
        <p:grpSpPr>
          <a:xfrm>
            <a:off x="2385976" y="7568454"/>
            <a:ext cx="17228349" cy="521214"/>
            <a:chOff x="0" y="-95250"/>
            <a:chExt cx="20935355" cy="633363"/>
          </a:xfrm>
        </p:grpSpPr>
        <p:sp>
          <p:nvSpPr>
            <p:cNvPr id="228" name="Google Shape;228;p5"/>
            <p:cNvSpPr/>
            <p:nvPr/>
          </p:nvSpPr>
          <p:spPr>
            <a:xfrm>
              <a:off x="0" y="0"/>
              <a:ext cx="20935355" cy="538113"/>
            </a:xfrm>
            <a:custGeom>
              <a:rect b="b" l="l" r="r" t="t"/>
              <a:pathLst>
                <a:path extrusionOk="0" h="538113" w="20935355">
                  <a:moveTo>
                    <a:pt x="0" y="0"/>
                  </a:moveTo>
                  <a:lnTo>
                    <a:pt x="20935355" y="0"/>
                  </a:lnTo>
                  <a:lnTo>
                    <a:pt x="20935355" y="538113"/>
                  </a:lnTo>
                  <a:lnTo>
                    <a:pt x="0" y="538113"/>
                  </a:lnTo>
                  <a:close/>
                </a:path>
              </a:pathLst>
            </a:custGeom>
            <a:solidFill>
              <a:srgbClr val="000000">
                <a:alpha val="0"/>
              </a:srgbClr>
            </a:solidFill>
            <a:ln>
              <a:noFill/>
            </a:ln>
          </p:spPr>
        </p:sp>
        <p:sp>
          <p:nvSpPr>
            <p:cNvPr id="229" name="Google Shape;229;p5"/>
            <p:cNvSpPr txBox="1"/>
            <p:nvPr/>
          </p:nvSpPr>
          <p:spPr>
            <a:xfrm>
              <a:off x="0" y="-95250"/>
              <a:ext cx="20935355" cy="633363"/>
            </a:xfrm>
            <a:prstGeom prst="rect">
              <a:avLst/>
            </a:prstGeom>
            <a:noFill/>
            <a:ln>
              <a:noFill/>
            </a:ln>
          </p:spPr>
          <p:txBody>
            <a:bodyPr anchorCtr="0" anchor="t" bIns="0" lIns="0" spcFirstLastPara="1" rIns="0" wrap="square" tIns="0">
              <a:noAutofit/>
            </a:bodyPr>
            <a:lstStyle/>
            <a:p>
              <a:pPr indent="0" lvl="0" marL="0" marR="0" rtl="0" algn="l">
                <a:lnSpc>
                  <a:spcPct val="158041"/>
                </a:lnSpc>
                <a:spcBef>
                  <a:spcPts val="0"/>
                </a:spcBef>
                <a:spcAft>
                  <a:spcPts val="0"/>
                </a:spcAft>
                <a:buNone/>
              </a:pPr>
              <a:r>
                <a:rPr b="0" i="0" lang="en-US" sz="2400" u="none" cap="none" strike="noStrike">
                  <a:solidFill>
                    <a:srgbClr val="E0E4E6"/>
                  </a:solidFill>
                  <a:latin typeface="Barlow"/>
                  <a:ea typeface="Barlow"/>
                  <a:cs typeface="Barlow"/>
                  <a:sym typeface="Barlow"/>
                </a:rPr>
                <a:t>STM32 CubeIDE,  Python with PN532 Library, WhatsApp Business API</a:t>
              </a:r>
              <a:endParaRPr/>
            </a:p>
          </p:txBody>
        </p:sp>
      </p:grpSp>
      <p:grpSp>
        <p:nvGrpSpPr>
          <p:cNvPr id="230" name="Google Shape;230;p5"/>
          <p:cNvGrpSpPr/>
          <p:nvPr/>
        </p:nvGrpSpPr>
        <p:grpSpPr>
          <a:xfrm>
            <a:off x="1439978" y="8304939"/>
            <a:ext cx="18174348" cy="521214"/>
            <a:chOff x="0" y="-95250"/>
            <a:chExt cx="22084903" cy="633363"/>
          </a:xfrm>
        </p:grpSpPr>
        <p:sp>
          <p:nvSpPr>
            <p:cNvPr id="231" name="Google Shape;231;p5"/>
            <p:cNvSpPr/>
            <p:nvPr/>
          </p:nvSpPr>
          <p:spPr>
            <a:xfrm>
              <a:off x="0" y="0"/>
              <a:ext cx="22084903" cy="538113"/>
            </a:xfrm>
            <a:custGeom>
              <a:rect b="b" l="l" r="r" t="t"/>
              <a:pathLst>
                <a:path extrusionOk="0" h="538113" w="22084903">
                  <a:moveTo>
                    <a:pt x="0" y="0"/>
                  </a:moveTo>
                  <a:lnTo>
                    <a:pt x="22084903" y="0"/>
                  </a:lnTo>
                  <a:lnTo>
                    <a:pt x="22084903" y="538113"/>
                  </a:lnTo>
                  <a:lnTo>
                    <a:pt x="0" y="538113"/>
                  </a:lnTo>
                  <a:close/>
                </a:path>
              </a:pathLst>
            </a:custGeom>
            <a:solidFill>
              <a:srgbClr val="000000">
                <a:alpha val="0"/>
              </a:srgbClr>
            </a:solidFill>
            <a:ln>
              <a:noFill/>
            </a:ln>
          </p:spPr>
        </p:sp>
        <p:sp>
          <p:nvSpPr>
            <p:cNvPr id="232" name="Google Shape;232;p5"/>
            <p:cNvSpPr txBox="1"/>
            <p:nvPr/>
          </p:nvSpPr>
          <p:spPr>
            <a:xfrm>
              <a:off x="0" y="-95250"/>
              <a:ext cx="22084903" cy="633363"/>
            </a:xfrm>
            <a:prstGeom prst="rect">
              <a:avLst/>
            </a:prstGeom>
            <a:noFill/>
            <a:ln>
              <a:noFill/>
            </a:ln>
          </p:spPr>
          <p:txBody>
            <a:bodyPr anchorCtr="0" anchor="t" bIns="0" lIns="0" spcFirstLastPara="1" rIns="0" wrap="square" tIns="0">
              <a:noAutofit/>
            </a:bodyPr>
            <a:lstStyle/>
            <a:p>
              <a:pPr indent="0" lvl="0" marL="0" marR="0" rtl="0" algn="l">
                <a:lnSpc>
                  <a:spcPct val="158041"/>
                </a:lnSpc>
                <a:spcBef>
                  <a:spcPts val="0"/>
                </a:spcBef>
                <a:spcAft>
                  <a:spcPts val="0"/>
                </a:spcAft>
                <a:buNone/>
              </a:pPr>
              <a:r>
                <a:rPr b="0" i="0" lang="en-US" sz="2400" u="none" cap="none" strike="noStrike">
                  <a:solidFill>
                    <a:srgbClr val="E0E4E6"/>
                  </a:solidFill>
                  <a:latin typeface="Barlow"/>
                  <a:ea typeface="Barlow"/>
                  <a:cs typeface="Barlow"/>
                  <a:sym typeface="Barlow"/>
                </a:rPr>
                <a:t>Our solution uses cutting-edge software and hardware. Cloud-based IDE for seamless collaboration.</a:t>
              </a:r>
              <a:endParaRPr/>
            </a:p>
          </p:txBody>
        </p:sp>
      </p:grpSp>
      <p:sp>
        <p:nvSpPr>
          <p:cNvPr id="233" name="Google Shape;233;p5"/>
          <p:cNvSpPr/>
          <p:nvPr/>
        </p:nvSpPr>
        <p:spPr>
          <a:xfrm>
            <a:off x="15507280" y="100116"/>
            <a:ext cx="2780720" cy="1680018"/>
          </a:xfrm>
          <a:custGeom>
            <a:rect b="b" l="l" r="r" t="t"/>
            <a:pathLst>
              <a:path extrusionOk="0" h="1680018" w="2780720">
                <a:moveTo>
                  <a:pt x="0" y="0"/>
                </a:moveTo>
                <a:lnTo>
                  <a:pt x="2780720" y="0"/>
                </a:lnTo>
                <a:lnTo>
                  <a:pt x="2780720" y="1680018"/>
                </a:lnTo>
                <a:lnTo>
                  <a:pt x="0" y="1680018"/>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descr="preencoded.png" id="242" name="Google Shape;242;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43" name="Google Shape;243;p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244" name="Google Shape;244;p6">
            <a:hlinkClick r:id="rId4"/>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5">
              <a:alphaModFix/>
            </a:blip>
            <a:stretch>
              <a:fillRect b="0" l="0" r="0" t="0"/>
            </a:stretch>
          </a:blipFill>
          <a:ln>
            <a:noFill/>
          </a:ln>
        </p:spPr>
      </p:sp>
      <p:sp>
        <p:nvSpPr>
          <p:cNvPr descr="preencoded.png" id="245" name="Google Shape;245;p6"/>
          <p:cNvSpPr/>
          <p:nvPr/>
        </p:nvSpPr>
        <p:spPr>
          <a:xfrm>
            <a:off x="1143000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6">
              <a:alphaModFix/>
            </a:blip>
            <a:stretch>
              <a:fillRect b="0" l="0" r="0" t="0"/>
            </a:stretch>
          </a:blipFill>
          <a:ln>
            <a:noFill/>
          </a:ln>
        </p:spPr>
      </p:sp>
      <p:grpSp>
        <p:nvGrpSpPr>
          <p:cNvPr id="246" name="Google Shape;246;p6"/>
          <p:cNvGrpSpPr/>
          <p:nvPr/>
        </p:nvGrpSpPr>
        <p:grpSpPr>
          <a:xfrm>
            <a:off x="1080046" y="1234529"/>
            <a:ext cx="9269909" cy="1757363"/>
            <a:chOff x="0" y="-57150"/>
            <a:chExt cx="12359878" cy="2343150"/>
          </a:xfrm>
        </p:grpSpPr>
        <p:sp>
          <p:nvSpPr>
            <p:cNvPr id="247" name="Google Shape;247;p6"/>
            <p:cNvSpPr/>
            <p:nvPr/>
          </p:nvSpPr>
          <p:spPr>
            <a:xfrm>
              <a:off x="0" y="0"/>
              <a:ext cx="12359878" cy="2286000"/>
            </a:xfrm>
            <a:custGeom>
              <a:rect b="b" l="l" r="r" t="t"/>
              <a:pathLst>
                <a:path extrusionOk="0" h="2286000" w="12359878">
                  <a:moveTo>
                    <a:pt x="0" y="0"/>
                  </a:moveTo>
                  <a:lnTo>
                    <a:pt x="12359878" y="0"/>
                  </a:lnTo>
                  <a:lnTo>
                    <a:pt x="12359878" y="2286000"/>
                  </a:lnTo>
                  <a:lnTo>
                    <a:pt x="0" y="2286000"/>
                  </a:lnTo>
                  <a:close/>
                </a:path>
              </a:pathLst>
            </a:custGeom>
            <a:solidFill>
              <a:srgbClr val="000000">
                <a:alpha val="0"/>
              </a:srgbClr>
            </a:solidFill>
            <a:ln>
              <a:noFill/>
            </a:ln>
          </p:spPr>
        </p:sp>
        <p:sp>
          <p:nvSpPr>
            <p:cNvPr id="248" name="Google Shape;248;p6"/>
            <p:cNvSpPr txBox="1"/>
            <p:nvPr/>
          </p:nvSpPr>
          <p:spPr>
            <a:xfrm>
              <a:off x="0" y="-57150"/>
              <a:ext cx="12359878" cy="2343150"/>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US" sz="5374" u="none" cap="none" strike="noStrike">
                  <a:solidFill>
                    <a:srgbClr val="F0FCFF"/>
                  </a:solidFill>
                  <a:latin typeface="Arimo"/>
                  <a:ea typeface="Arimo"/>
                  <a:cs typeface="Arimo"/>
                  <a:sym typeface="Arimo"/>
                </a:rPr>
                <a:t>Inspiration Behind Our Solution</a:t>
              </a:r>
              <a:endParaRPr/>
            </a:p>
          </p:txBody>
        </p:sp>
      </p:grpSp>
      <p:sp>
        <p:nvSpPr>
          <p:cNvPr descr="preencoded.png" id="249" name="Google Shape;249;p6"/>
          <p:cNvSpPr/>
          <p:nvPr/>
        </p:nvSpPr>
        <p:spPr>
          <a:xfrm>
            <a:off x="1080046" y="3454748"/>
            <a:ext cx="1543050" cy="1851571"/>
          </a:xfrm>
          <a:custGeom>
            <a:rect b="b" l="l" r="r" t="t"/>
            <a:pathLst>
              <a:path extrusionOk="0" h="1851571" w="1543050">
                <a:moveTo>
                  <a:pt x="0" y="0"/>
                </a:moveTo>
                <a:lnTo>
                  <a:pt x="1543050" y="0"/>
                </a:lnTo>
                <a:lnTo>
                  <a:pt x="1543050" y="1851571"/>
                </a:lnTo>
                <a:lnTo>
                  <a:pt x="0" y="1851571"/>
                </a:lnTo>
                <a:lnTo>
                  <a:pt x="0" y="0"/>
                </a:lnTo>
                <a:close/>
              </a:path>
            </a:pathLst>
          </a:custGeom>
          <a:blipFill rotWithShape="1">
            <a:blip r:embed="rId7">
              <a:alphaModFix/>
            </a:blip>
            <a:stretch>
              <a:fillRect b="0" l="-99" r="-98" t="0"/>
            </a:stretch>
          </a:blipFill>
          <a:ln>
            <a:noFill/>
          </a:ln>
        </p:spPr>
      </p:sp>
      <p:grpSp>
        <p:nvGrpSpPr>
          <p:cNvPr id="250" name="Google Shape;250;p6"/>
          <p:cNvGrpSpPr/>
          <p:nvPr/>
        </p:nvGrpSpPr>
        <p:grpSpPr>
          <a:xfrm>
            <a:off x="3085951" y="3503915"/>
            <a:ext cx="3429000" cy="506833"/>
            <a:chOff x="0" y="-19050"/>
            <a:chExt cx="4572000" cy="675778"/>
          </a:xfrm>
        </p:grpSpPr>
        <p:sp>
          <p:nvSpPr>
            <p:cNvPr id="251" name="Google Shape;251;p6"/>
            <p:cNvSpPr/>
            <p:nvPr/>
          </p:nvSpPr>
          <p:spPr>
            <a:xfrm>
              <a:off x="0" y="0"/>
              <a:ext cx="4572000" cy="656728"/>
            </a:xfrm>
            <a:custGeom>
              <a:rect b="b" l="l" r="r" t="t"/>
              <a:pathLst>
                <a:path extrusionOk="0" h="656728" w="4572000">
                  <a:moveTo>
                    <a:pt x="0" y="0"/>
                  </a:moveTo>
                  <a:lnTo>
                    <a:pt x="4572000" y="0"/>
                  </a:lnTo>
                  <a:lnTo>
                    <a:pt x="4572000" y="656728"/>
                  </a:lnTo>
                  <a:lnTo>
                    <a:pt x="0" y="656728"/>
                  </a:lnTo>
                  <a:close/>
                </a:path>
              </a:pathLst>
            </a:custGeom>
            <a:solidFill>
              <a:srgbClr val="000000">
                <a:alpha val="0"/>
              </a:srgbClr>
            </a:solidFill>
            <a:ln>
              <a:noFill/>
            </a:ln>
          </p:spPr>
        </p:sp>
        <p:sp>
          <p:nvSpPr>
            <p:cNvPr id="252" name="Google Shape;252;p6"/>
            <p:cNvSpPr txBox="1"/>
            <p:nvPr/>
          </p:nvSpPr>
          <p:spPr>
            <a:xfrm>
              <a:off x="0" y="-19050"/>
              <a:ext cx="4572000" cy="675778"/>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US" sz="2687" u="none" cap="none" strike="noStrike">
                  <a:solidFill>
                    <a:srgbClr val="E0E4E6"/>
                  </a:solidFill>
                  <a:latin typeface="Barlow"/>
                  <a:ea typeface="Barlow"/>
                  <a:cs typeface="Barlow"/>
                  <a:sym typeface="Barlow"/>
                </a:rPr>
                <a:t>Existing Solutions</a:t>
              </a:r>
              <a:endParaRPr/>
            </a:p>
          </p:txBody>
        </p:sp>
      </p:grpSp>
      <p:grpSp>
        <p:nvGrpSpPr>
          <p:cNvPr id="253" name="Google Shape;253;p6"/>
          <p:cNvGrpSpPr/>
          <p:nvPr/>
        </p:nvGrpSpPr>
        <p:grpSpPr>
          <a:xfrm>
            <a:off x="3085951" y="3932166"/>
            <a:ext cx="7264004" cy="1001784"/>
            <a:chOff x="0" y="-104775"/>
            <a:chExt cx="9685338" cy="1335712"/>
          </a:xfrm>
        </p:grpSpPr>
        <p:sp>
          <p:nvSpPr>
            <p:cNvPr id="254" name="Google Shape;254;p6"/>
            <p:cNvSpPr/>
            <p:nvPr/>
          </p:nvSpPr>
          <p:spPr>
            <a:xfrm>
              <a:off x="0" y="0"/>
              <a:ext cx="9685338" cy="1230937"/>
            </a:xfrm>
            <a:custGeom>
              <a:rect b="b" l="l" r="r" t="t"/>
              <a:pathLst>
                <a:path extrusionOk="0" h="1230937" w="9685338">
                  <a:moveTo>
                    <a:pt x="0" y="0"/>
                  </a:moveTo>
                  <a:lnTo>
                    <a:pt x="9685338" y="0"/>
                  </a:lnTo>
                  <a:lnTo>
                    <a:pt x="9685338" y="1230937"/>
                  </a:lnTo>
                  <a:lnTo>
                    <a:pt x="0" y="1230937"/>
                  </a:lnTo>
                  <a:close/>
                </a:path>
              </a:pathLst>
            </a:custGeom>
            <a:solidFill>
              <a:srgbClr val="000000">
                <a:alpha val="0"/>
              </a:srgbClr>
            </a:solidFill>
            <a:ln>
              <a:noFill/>
            </a:ln>
          </p:spPr>
        </p:sp>
        <p:sp>
          <p:nvSpPr>
            <p:cNvPr id="255" name="Google Shape;255;p6"/>
            <p:cNvSpPr txBox="1"/>
            <p:nvPr/>
          </p:nvSpPr>
          <p:spPr>
            <a:xfrm>
              <a:off x="0" y="-104775"/>
              <a:ext cx="9685338" cy="1335712"/>
            </a:xfrm>
            <a:prstGeom prst="rect">
              <a:avLst/>
            </a:prstGeom>
            <a:noFill/>
            <a:ln>
              <a:noFill/>
            </a:ln>
          </p:spPr>
          <p:txBody>
            <a:bodyPr anchorCtr="0" anchor="t" bIns="0" lIns="0" spcFirstLastPara="1" rIns="0" wrap="square" tIns="0">
              <a:noAutofit/>
            </a:bodyPr>
            <a:lstStyle/>
            <a:p>
              <a:pPr indent="0" lvl="0" marL="0" marR="0" rtl="0" algn="l">
                <a:lnSpc>
                  <a:spcPct val="163073"/>
                </a:lnSpc>
                <a:spcBef>
                  <a:spcPts val="0"/>
                </a:spcBef>
                <a:spcAft>
                  <a:spcPts val="0"/>
                </a:spcAft>
                <a:buNone/>
              </a:pPr>
              <a:r>
                <a:rPr b="1" i="0" lang="en-US" sz="2375" u="none" cap="none" strike="noStrike">
                  <a:solidFill>
                    <a:srgbClr val="E0E4E6"/>
                  </a:solidFill>
                  <a:latin typeface="Barlow"/>
                  <a:ea typeface="Barlow"/>
                  <a:cs typeface="Barlow"/>
                  <a:sym typeface="Barlow"/>
                </a:rPr>
                <a:t>OpenPose- Limitation:</a:t>
              </a:r>
              <a:r>
                <a:rPr b="0" i="0" lang="en-US" sz="2375" u="none" cap="none" strike="noStrike">
                  <a:solidFill>
                    <a:srgbClr val="E0E4E6"/>
                  </a:solidFill>
                  <a:latin typeface="Barlow"/>
                  <a:ea typeface="Barlow"/>
                  <a:cs typeface="Barlow"/>
                  <a:sym typeface="Barlow"/>
                </a:rPr>
                <a:t> 1. High Computational Load</a:t>
              </a:r>
              <a:endParaRPr/>
            </a:p>
            <a:p>
              <a:pPr indent="0" lvl="0" marL="0" marR="0" rtl="0" algn="l">
                <a:lnSpc>
                  <a:spcPct val="163157"/>
                </a:lnSpc>
                <a:spcBef>
                  <a:spcPts val="0"/>
                </a:spcBef>
                <a:spcAft>
                  <a:spcPts val="0"/>
                </a:spcAft>
                <a:buNone/>
              </a:pPr>
              <a:r>
                <a:rPr b="0" i="0" lang="en-US" sz="2375" u="none" cap="none" strike="noStrike">
                  <a:solidFill>
                    <a:srgbClr val="E0E4E6"/>
                  </a:solidFill>
                  <a:latin typeface="Barlow"/>
                  <a:ea typeface="Barlow"/>
                  <a:cs typeface="Barlow"/>
                  <a:sym typeface="Barlow"/>
                </a:rPr>
                <a:t>                                                  2. Latency</a:t>
              </a:r>
              <a:endParaRPr/>
            </a:p>
          </p:txBody>
        </p:sp>
      </p:grpSp>
      <p:sp>
        <p:nvSpPr>
          <p:cNvPr descr="preencoded.png" id="256" name="Google Shape;256;p6"/>
          <p:cNvSpPr/>
          <p:nvPr/>
        </p:nvSpPr>
        <p:spPr>
          <a:xfrm>
            <a:off x="1080046" y="5306318"/>
            <a:ext cx="1543050" cy="1851571"/>
          </a:xfrm>
          <a:custGeom>
            <a:rect b="b" l="l" r="r" t="t"/>
            <a:pathLst>
              <a:path extrusionOk="0" h="1851571" w="1543050">
                <a:moveTo>
                  <a:pt x="0" y="0"/>
                </a:moveTo>
                <a:lnTo>
                  <a:pt x="1543050" y="0"/>
                </a:lnTo>
                <a:lnTo>
                  <a:pt x="1543050" y="1851571"/>
                </a:lnTo>
                <a:lnTo>
                  <a:pt x="0" y="1851571"/>
                </a:lnTo>
                <a:lnTo>
                  <a:pt x="0" y="0"/>
                </a:lnTo>
                <a:close/>
              </a:path>
            </a:pathLst>
          </a:custGeom>
          <a:blipFill rotWithShape="1">
            <a:blip r:embed="rId8">
              <a:alphaModFix/>
            </a:blip>
            <a:stretch>
              <a:fillRect b="0" l="-99" r="-98" t="0"/>
            </a:stretch>
          </a:blipFill>
          <a:ln>
            <a:noFill/>
          </a:ln>
        </p:spPr>
      </p:sp>
      <p:grpSp>
        <p:nvGrpSpPr>
          <p:cNvPr id="257" name="Google Shape;257;p6"/>
          <p:cNvGrpSpPr/>
          <p:nvPr/>
        </p:nvGrpSpPr>
        <p:grpSpPr>
          <a:xfrm>
            <a:off x="3085951" y="5336606"/>
            <a:ext cx="3429000" cy="506833"/>
            <a:chOff x="0" y="-19050"/>
            <a:chExt cx="4572000" cy="675778"/>
          </a:xfrm>
        </p:grpSpPr>
        <p:sp>
          <p:nvSpPr>
            <p:cNvPr id="258" name="Google Shape;258;p6"/>
            <p:cNvSpPr/>
            <p:nvPr/>
          </p:nvSpPr>
          <p:spPr>
            <a:xfrm>
              <a:off x="0" y="0"/>
              <a:ext cx="4572000" cy="656728"/>
            </a:xfrm>
            <a:custGeom>
              <a:rect b="b" l="l" r="r" t="t"/>
              <a:pathLst>
                <a:path extrusionOk="0" h="656728" w="4572000">
                  <a:moveTo>
                    <a:pt x="0" y="0"/>
                  </a:moveTo>
                  <a:lnTo>
                    <a:pt x="4572000" y="0"/>
                  </a:lnTo>
                  <a:lnTo>
                    <a:pt x="4572000" y="656728"/>
                  </a:lnTo>
                  <a:lnTo>
                    <a:pt x="0" y="656728"/>
                  </a:lnTo>
                  <a:close/>
                </a:path>
              </a:pathLst>
            </a:custGeom>
            <a:solidFill>
              <a:srgbClr val="000000">
                <a:alpha val="0"/>
              </a:srgbClr>
            </a:solidFill>
            <a:ln>
              <a:noFill/>
            </a:ln>
          </p:spPr>
        </p:sp>
        <p:sp>
          <p:nvSpPr>
            <p:cNvPr id="259" name="Google Shape;259;p6"/>
            <p:cNvSpPr txBox="1"/>
            <p:nvPr/>
          </p:nvSpPr>
          <p:spPr>
            <a:xfrm>
              <a:off x="0" y="-19050"/>
              <a:ext cx="4572000" cy="675778"/>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US" sz="2687" u="none" cap="none" strike="noStrike">
                  <a:solidFill>
                    <a:srgbClr val="E0E4E6"/>
                  </a:solidFill>
                  <a:latin typeface="Barlow"/>
                  <a:ea typeface="Barlow"/>
                  <a:cs typeface="Barlow"/>
                  <a:sym typeface="Barlow"/>
                </a:rPr>
                <a:t>Source 1</a:t>
              </a:r>
              <a:endParaRPr/>
            </a:p>
          </p:txBody>
        </p:sp>
      </p:grpSp>
      <p:grpSp>
        <p:nvGrpSpPr>
          <p:cNvPr id="260" name="Google Shape;260;p6"/>
          <p:cNvGrpSpPr/>
          <p:nvPr/>
        </p:nvGrpSpPr>
        <p:grpSpPr>
          <a:xfrm>
            <a:off x="3085951" y="5691964"/>
            <a:ext cx="7264004" cy="1001696"/>
            <a:chOff x="0" y="-104775"/>
            <a:chExt cx="9685338" cy="1335596"/>
          </a:xfrm>
        </p:grpSpPr>
        <p:sp>
          <p:nvSpPr>
            <p:cNvPr id="261" name="Google Shape;261;p6"/>
            <p:cNvSpPr/>
            <p:nvPr/>
          </p:nvSpPr>
          <p:spPr>
            <a:xfrm>
              <a:off x="0" y="0"/>
              <a:ext cx="9685338" cy="1230821"/>
            </a:xfrm>
            <a:custGeom>
              <a:rect b="b" l="l" r="r" t="t"/>
              <a:pathLst>
                <a:path extrusionOk="0" h="1230821" w="9685338">
                  <a:moveTo>
                    <a:pt x="0" y="0"/>
                  </a:moveTo>
                  <a:lnTo>
                    <a:pt x="9685338" y="0"/>
                  </a:lnTo>
                  <a:lnTo>
                    <a:pt x="9685338" y="1230821"/>
                  </a:lnTo>
                  <a:lnTo>
                    <a:pt x="0" y="1230821"/>
                  </a:lnTo>
                  <a:close/>
                </a:path>
              </a:pathLst>
            </a:custGeom>
            <a:solidFill>
              <a:srgbClr val="000000">
                <a:alpha val="0"/>
              </a:srgbClr>
            </a:solidFill>
            <a:ln>
              <a:noFill/>
            </a:ln>
          </p:spPr>
        </p:sp>
        <p:sp>
          <p:nvSpPr>
            <p:cNvPr id="262" name="Google Shape;262;p6"/>
            <p:cNvSpPr txBox="1"/>
            <p:nvPr/>
          </p:nvSpPr>
          <p:spPr>
            <a:xfrm>
              <a:off x="0" y="-104775"/>
              <a:ext cx="9685338" cy="133559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1" i="0" lang="en-US" sz="2375" u="none" cap="none" strike="noStrike">
                  <a:solidFill>
                    <a:srgbClr val="E0E4E6"/>
                  </a:solidFill>
                  <a:latin typeface="Barlow"/>
                  <a:ea typeface="Barlow"/>
                  <a:cs typeface="Barlow"/>
                  <a:sym typeface="Barlow"/>
                </a:rPr>
                <a:t>Key takeaway: </a:t>
              </a:r>
              <a:r>
                <a:rPr b="0" i="0" lang="en-US" sz="2375" u="none" cap="none" strike="noStrike">
                  <a:solidFill>
                    <a:srgbClr val="E0E4E6"/>
                  </a:solidFill>
                  <a:latin typeface="Barlow"/>
                  <a:ea typeface="Barlow"/>
                  <a:cs typeface="Barlow"/>
                  <a:sym typeface="Barlow"/>
                </a:rPr>
                <a:t>Human pose estimation and tracking       Technique</a:t>
              </a:r>
              <a:endParaRPr/>
            </a:p>
          </p:txBody>
        </p:sp>
      </p:grpSp>
      <p:sp>
        <p:nvSpPr>
          <p:cNvPr descr="preencoded.png" id="263" name="Google Shape;263;p6"/>
          <p:cNvSpPr/>
          <p:nvPr/>
        </p:nvSpPr>
        <p:spPr>
          <a:xfrm>
            <a:off x="1080046" y="7157889"/>
            <a:ext cx="1543050" cy="1851571"/>
          </a:xfrm>
          <a:custGeom>
            <a:rect b="b" l="l" r="r" t="t"/>
            <a:pathLst>
              <a:path extrusionOk="0" h="1851571" w="1543050">
                <a:moveTo>
                  <a:pt x="0" y="0"/>
                </a:moveTo>
                <a:lnTo>
                  <a:pt x="1543050" y="0"/>
                </a:lnTo>
                <a:lnTo>
                  <a:pt x="1543050" y="1851571"/>
                </a:lnTo>
                <a:lnTo>
                  <a:pt x="0" y="1851571"/>
                </a:lnTo>
                <a:lnTo>
                  <a:pt x="0" y="0"/>
                </a:lnTo>
                <a:close/>
              </a:path>
            </a:pathLst>
          </a:custGeom>
          <a:blipFill rotWithShape="1">
            <a:blip r:embed="rId9">
              <a:alphaModFix/>
            </a:blip>
            <a:stretch>
              <a:fillRect b="0" l="-99" r="-98" t="0"/>
            </a:stretch>
          </a:blipFill>
          <a:ln>
            <a:noFill/>
          </a:ln>
        </p:spPr>
      </p:sp>
      <p:grpSp>
        <p:nvGrpSpPr>
          <p:cNvPr id="264" name="Google Shape;264;p6"/>
          <p:cNvGrpSpPr/>
          <p:nvPr/>
        </p:nvGrpSpPr>
        <p:grpSpPr>
          <a:xfrm>
            <a:off x="3085951" y="7153694"/>
            <a:ext cx="3429000" cy="506834"/>
            <a:chOff x="0" y="-19050"/>
            <a:chExt cx="4572000" cy="675778"/>
          </a:xfrm>
        </p:grpSpPr>
        <p:sp>
          <p:nvSpPr>
            <p:cNvPr id="265" name="Google Shape;265;p6"/>
            <p:cNvSpPr/>
            <p:nvPr/>
          </p:nvSpPr>
          <p:spPr>
            <a:xfrm>
              <a:off x="0" y="0"/>
              <a:ext cx="4572000" cy="656728"/>
            </a:xfrm>
            <a:custGeom>
              <a:rect b="b" l="l" r="r" t="t"/>
              <a:pathLst>
                <a:path extrusionOk="0" h="656728" w="4572000">
                  <a:moveTo>
                    <a:pt x="0" y="0"/>
                  </a:moveTo>
                  <a:lnTo>
                    <a:pt x="4572000" y="0"/>
                  </a:lnTo>
                  <a:lnTo>
                    <a:pt x="4572000" y="656728"/>
                  </a:lnTo>
                  <a:lnTo>
                    <a:pt x="0" y="656728"/>
                  </a:lnTo>
                  <a:close/>
                </a:path>
              </a:pathLst>
            </a:custGeom>
            <a:solidFill>
              <a:srgbClr val="000000">
                <a:alpha val="0"/>
              </a:srgbClr>
            </a:solidFill>
            <a:ln>
              <a:noFill/>
            </a:ln>
          </p:spPr>
        </p:sp>
        <p:sp>
          <p:nvSpPr>
            <p:cNvPr id="266" name="Google Shape;266;p6"/>
            <p:cNvSpPr txBox="1"/>
            <p:nvPr/>
          </p:nvSpPr>
          <p:spPr>
            <a:xfrm>
              <a:off x="0" y="-19050"/>
              <a:ext cx="4572000" cy="675778"/>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US" sz="2687" u="none" cap="none" strike="noStrike">
                  <a:solidFill>
                    <a:srgbClr val="E0E4E6"/>
                  </a:solidFill>
                  <a:latin typeface="Barlow"/>
                  <a:ea typeface="Barlow"/>
                  <a:cs typeface="Barlow"/>
                  <a:sym typeface="Barlow"/>
                </a:rPr>
                <a:t>Source 2</a:t>
              </a:r>
              <a:endParaRPr/>
            </a:p>
          </p:txBody>
        </p:sp>
      </p:grpSp>
      <p:grpSp>
        <p:nvGrpSpPr>
          <p:cNvPr id="267" name="Google Shape;267;p6"/>
          <p:cNvGrpSpPr/>
          <p:nvPr/>
        </p:nvGrpSpPr>
        <p:grpSpPr>
          <a:xfrm>
            <a:off x="3085951" y="7581946"/>
            <a:ext cx="7264004" cy="1001696"/>
            <a:chOff x="0" y="-104775"/>
            <a:chExt cx="9685338" cy="1335596"/>
          </a:xfrm>
        </p:grpSpPr>
        <p:sp>
          <p:nvSpPr>
            <p:cNvPr id="268" name="Google Shape;268;p6"/>
            <p:cNvSpPr/>
            <p:nvPr/>
          </p:nvSpPr>
          <p:spPr>
            <a:xfrm>
              <a:off x="0" y="0"/>
              <a:ext cx="9685338" cy="1230821"/>
            </a:xfrm>
            <a:custGeom>
              <a:rect b="b" l="l" r="r" t="t"/>
              <a:pathLst>
                <a:path extrusionOk="0" h="1230821" w="9685338">
                  <a:moveTo>
                    <a:pt x="0" y="0"/>
                  </a:moveTo>
                  <a:lnTo>
                    <a:pt x="9685338" y="0"/>
                  </a:lnTo>
                  <a:lnTo>
                    <a:pt x="9685338" y="1230821"/>
                  </a:lnTo>
                  <a:lnTo>
                    <a:pt x="0" y="1230821"/>
                  </a:lnTo>
                  <a:close/>
                </a:path>
              </a:pathLst>
            </a:custGeom>
            <a:solidFill>
              <a:srgbClr val="000000">
                <a:alpha val="0"/>
              </a:srgbClr>
            </a:solidFill>
            <a:ln>
              <a:noFill/>
            </a:ln>
          </p:spPr>
        </p:sp>
        <p:sp>
          <p:nvSpPr>
            <p:cNvPr id="269" name="Google Shape;269;p6"/>
            <p:cNvSpPr txBox="1"/>
            <p:nvPr/>
          </p:nvSpPr>
          <p:spPr>
            <a:xfrm>
              <a:off x="0" y="-104775"/>
              <a:ext cx="9685338" cy="1335596"/>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None/>
              </a:pPr>
              <a:r>
                <a:rPr b="1" i="0" lang="en-US" sz="2375" u="none" cap="none" strike="noStrike">
                  <a:solidFill>
                    <a:srgbClr val="E0E4E6"/>
                  </a:solidFill>
                  <a:latin typeface="Barlow"/>
                  <a:ea typeface="Barlow"/>
                  <a:cs typeface="Barlow"/>
                  <a:sym typeface="Barlow"/>
                </a:rPr>
                <a:t>Key takeaway:</a:t>
              </a:r>
              <a:r>
                <a:rPr b="0" i="0" lang="en-US" sz="2375" u="none" cap="none" strike="noStrike">
                  <a:solidFill>
                    <a:srgbClr val="E0E4E6"/>
                  </a:solidFill>
                  <a:latin typeface="Barlow"/>
                  <a:ea typeface="Barlow"/>
                  <a:cs typeface="Barlow"/>
                  <a:sym typeface="Barlow"/>
                </a:rPr>
                <a:t> Multi-person tracking in dynamic scenarios</a:t>
              </a:r>
              <a:endParaRPr/>
            </a:p>
          </p:txBody>
        </p:sp>
      </p:grpSp>
      <p:sp>
        <p:nvSpPr>
          <p:cNvPr id="270" name="Google Shape;270;p6"/>
          <p:cNvSpPr/>
          <p:nvPr/>
        </p:nvSpPr>
        <p:spPr>
          <a:xfrm>
            <a:off x="15507280" y="100116"/>
            <a:ext cx="2780720" cy="1680018"/>
          </a:xfrm>
          <a:custGeom>
            <a:rect b="b" l="l" r="r" t="t"/>
            <a:pathLst>
              <a:path extrusionOk="0" h="1680018" w="2780720">
                <a:moveTo>
                  <a:pt x="0" y="0"/>
                </a:moveTo>
                <a:lnTo>
                  <a:pt x="2780720" y="0"/>
                </a:lnTo>
                <a:lnTo>
                  <a:pt x="2780720" y="1680018"/>
                </a:lnTo>
                <a:lnTo>
                  <a:pt x="0" y="1680018"/>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descr="preencoded.png" id="279" name="Google Shape;279;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80" name="Google Shape;280;p7"/>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A081B">
              <a:alpha val="55686"/>
            </a:srgbClr>
          </a:solidFill>
          <a:ln>
            <a:noFill/>
          </a:ln>
        </p:spPr>
      </p:sp>
      <p:sp>
        <p:nvSpPr>
          <p:cNvPr descr="preencoded.png" id="281" name="Google Shape;281;p7">
            <a:hlinkClick r:id="rId4"/>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5">
              <a:alphaModFix/>
            </a:blip>
            <a:stretch>
              <a:fillRect b="0" l="0" r="0" t="0"/>
            </a:stretch>
          </a:blipFill>
          <a:ln>
            <a:noFill/>
          </a:ln>
        </p:spPr>
      </p:sp>
      <p:sp>
        <p:nvSpPr>
          <p:cNvPr descr="preencoded.png" id="282" name="Google Shape;282;p7"/>
          <p:cNvSpPr/>
          <p:nvPr/>
        </p:nvSpPr>
        <p:spPr>
          <a:xfrm>
            <a:off x="14905343" y="0"/>
            <a:ext cx="3382657" cy="10287000"/>
          </a:xfrm>
          <a:custGeom>
            <a:rect b="b" l="l" r="r" t="t"/>
            <a:pathLst>
              <a:path extrusionOk="0" h="10287000" w="3382657">
                <a:moveTo>
                  <a:pt x="0" y="0"/>
                </a:moveTo>
                <a:lnTo>
                  <a:pt x="3382657" y="0"/>
                </a:lnTo>
                <a:lnTo>
                  <a:pt x="3382657" y="10287000"/>
                </a:lnTo>
                <a:lnTo>
                  <a:pt x="0" y="10287000"/>
                </a:lnTo>
                <a:lnTo>
                  <a:pt x="0" y="0"/>
                </a:lnTo>
                <a:close/>
              </a:path>
            </a:pathLst>
          </a:custGeom>
          <a:blipFill rotWithShape="1">
            <a:blip r:embed="rId6">
              <a:alphaModFix/>
            </a:blip>
            <a:stretch>
              <a:fillRect b="0" l="-102732" r="0" t="0"/>
            </a:stretch>
          </a:blipFill>
          <a:ln>
            <a:noFill/>
          </a:ln>
        </p:spPr>
      </p:sp>
      <p:grpSp>
        <p:nvGrpSpPr>
          <p:cNvPr id="283" name="Google Shape;283;p7"/>
          <p:cNvGrpSpPr/>
          <p:nvPr/>
        </p:nvGrpSpPr>
        <p:grpSpPr>
          <a:xfrm>
            <a:off x="1060996" y="647996"/>
            <a:ext cx="7785392" cy="1132138"/>
            <a:chOff x="0" y="-57150"/>
            <a:chExt cx="10380522" cy="1509516"/>
          </a:xfrm>
        </p:grpSpPr>
        <p:sp>
          <p:nvSpPr>
            <p:cNvPr id="284" name="Google Shape;284;p7"/>
            <p:cNvSpPr/>
            <p:nvPr/>
          </p:nvSpPr>
          <p:spPr>
            <a:xfrm>
              <a:off x="0" y="0"/>
              <a:ext cx="10380522" cy="1452366"/>
            </a:xfrm>
            <a:custGeom>
              <a:rect b="b" l="l" r="r" t="t"/>
              <a:pathLst>
                <a:path extrusionOk="0" h="1452366" w="10380522">
                  <a:moveTo>
                    <a:pt x="0" y="0"/>
                  </a:moveTo>
                  <a:lnTo>
                    <a:pt x="10380522" y="0"/>
                  </a:lnTo>
                  <a:lnTo>
                    <a:pt x="10380522" y="1452366"/>
                  </a:lnTo>
                  <a:lnTo>
                    <a:pt x="0" y="1452366"/>
                  </a:lnTo>
                  <a:close/>
                </a:path>
              </a:pathLst>
            </a:custGeom>
            <a:solidFill>
              <a:srgbClr val="000000">
                <a:alpha val="0"/>
              </a:srgbClr>
            </a:solidFill>
            <a:ln>
              <a:noFill/>
            </a:ln>
          </p:spPr>
        </p:sp>
        <p:sp>
          <p:nvSpPr>
            <p:cNvPr id="285" name="Google Shape;285;p7"/>
            <p:cNvSpPr txBox="1"/>
            <p:nvPr/>
          </p:nvSpPr>
          <p:spPr>
            <a:xfrm>
              <a:off x="0" y="-57150"/>
              <a:ext cx="10380522" cy="1509516"/>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US" sz="5374" u="none" cap="none" strike="noStrike">
                  <a:solidFill>
                    <a:srgbClr val="F0FCFF"/>
                  </a:solidFill>
                  <a:latin typeface="Arimo"/>
                  <a:ea typeface="Arimo"/>
                  <a:cs typeface="Arimo"/>
                  <a:sym typeface="Arimo"/>
                </a:rPr>
                <a:t>Innovation &amp; Creativity</a:t>
              </a:r>
              <a:endParaRPr/>
            </a:p>
          </p:txBody>
        </p:sp>
      </p:grpSp>
      <p:grpSp>
        <p:nvGrpSpPr>
          <p:cNvPr id="286" name="Google Shape;286;p7"/>
          <p:cNvGrpSpPr/>
          <p:nvPr/>
        </p:nvGrpSpPr>
        <p:grpSpPr>
          <a:xfrm>
            <a:off x="8349636" y="1780134"/>
            <a:ext cx="6342923" cy="5233580"/>
            <a:chOff x="0" y="0"/>
            <a:chExt cx="6695996" cy="5524901"/>
          </a:xfrm>
        </p:grpSpPr>
        <p:sp>
          <p:nvSpPr>
            <p:cNvPr id="287" name="Google Shape;287;p7"/>
            <p:cNvSpPr/>
            <p:nvPr/>
          </p:nvSpPr>
          <p:spPr>
            <a:xfrm>
              <a:off x="28228" y="45118"/>
              <a:ext cx="6639540" cy="5434701"/>
            </a:xfrm>
            <a:custGeom>
              <a:rect b="b" l="l" r="r" t="t"/>
              <a:pathLst>
                <a:path extrusionOk="0" h="5434701" w="6639540">
                  <a:moveTo>
                    <a:pt x="0" y="1096370"/>
                  </a:moveTo>
                  <a:cubicBezTo>
                    <a:pt x="0" y="490885"/>
                    <a:pt x="309522" y="0"/>
                    <a:pt x="691448" y="0"/>
                  </a:cubicBezTo>
                  <a:lnTo>
                    <a:pt x="5948092" y="0"/>
                  </a:lnTo>
                  <a:cubicBezTo>
                    <a:pt x="6330019" y="0"/>
                    <a:pt x="6639540" y="490885"/>
                    <a:pt x="6639540" y="1096370"/>
                  </a:cubicBezTo>
                  <a:lnTo>
                    <a:pt x="6639540" y="4338331"/>
                  </a:lnTo>
                  <a:cubicBezTo>
                    <a:pt x="6639540" y="4943816"/>
                    <a:pt x="6330019" y="5434701"/>
                    <a:pt x="5948092" y="5434701"/>
                  </a:cubicBezTo>
                  <a:lnTo>
                    <a:pt x="691448" y="5434701"/>
                  </a:lnTo>
                  <a:cubicBezTo>
                    <a:pt x="309522" y="5434701"/>
                    <a:pt x="0" y="4943816"/>
                    <a:pt x="0" y="4338331"/>
                  </a:cubicBezTo>
                  <a:close/>
                </a:path>
              </a:pathLst>
            </a:custGeom>
            <a:solidFill>
              <a:srgbClr val="0A0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0" y="0"/>
              <a:ext cx="6695996" cy="5524901"/>
            </a:xfrm>
            <a:custGeom>
              <a:rect b="b" l="l" r="r" t="t"/>
              <a:pathLst>
                <a:path extrusionOk="0" h="5524901" w="6695996">
                  <a:moveTo>
                    <a:pt x="0" y="1141488"/>
                  </a:moveTo>
                  <a:cubicBezTo>
                    <a:pt x="0" y="510737"/>
                    <a:pt x="322365" y="0"/>
                    <a:pt x="719676" y="0"/>
                  </a:cubicBezTo>
                  <a:lnTo>
                    <a:pt x="5976320" y="0"/>
                  </a:lnTo>
                  <a:lnTo>
                    <a:pt x="5976320" y="45118"/>
                  </a:lnTo>
                  <a:lnTo>
                    <a:pt x="5976320" y="0"/>
                  </a:lnTo>
                  <a:cubicBezTo>
                    <a:pt x="6373631" y="0"/>
                    <a:pt x="6695996" y="510737"/>
                    <a:pt x="6695996" y="1141488"/>
                  </a:cubicBezTo>
                  <a:lnTo>
                    <a:pt x="6695996" y="4383449"/>
                  </a:lnTo>
                  <a:lnTo>
                    <a:pt x="6667768" y="4383449"/>
                  </a:lnTo>
                  <a:lnTo>
                    <a:pt x="6695996" y="4383449"/>
                  </a:lnTo>
                  <a:cubicBezTo>
                    <a:pt x="6695996" y="5014200"/>
                    <a:pt x="6373631" y="5524901"/>
                    <a:pt x="5976320" y="5524901"/>
                  </a:cubicBezTo>
                  <a:lnTo>
                    <a:pt x="5976320" y="5479819"/>
                  </a:lnTo>
                  <a:lnTo>
                    <a:pt x="5976320" y="5524901"/>
                  </a:lnTo>
                  <a:lnTo>
                    <a:pt x="719676" y="5524901"/>
                  </a:lnTo>
                  <a:lnTo>
                    <a:pt x="719676" y="5479819"/>
                  </a:lnTo>
                  <a:lnTo>
                    <a:pt x="719676" y="5524901"/>
                  </a:lnTo>
                  <a:cubicBezTo>
                    <a:pt x="322365" y="5524901"/>
                    <a:pt x="0" y="5014200"/>
                    <a:pt x="0" y="4383449"/>
                  </a:cubicBezTo>
                  <a:lnTo>
                    <a:pt x="0" y="1141488"/>
                  </a:lnTo>
                  <a:lnTo>
                    <a:pt x="28228" y="1141488"/>
                  </a:lnTo>
                  <a:lnTo>
                    <a:pt x="0" y="1141488"/>
                  </a:lnTo>
                  <a:moveTo>
                    <a:pt x="56456" y="1141488"/>
                  </a:moveTo>
                  <a:lnTo>
                    <a:pt x="56456" y="4383449"/>
                  </a:lnTo>
                  <a:lnTo>
                    <a:pt x="28228" y="4383449"/>
                  </a:lnTo>
                  <a:lnTo>
                    <a:pt x="56456" y="4383449"/>
                  </a:lnTo>
                  <a:cubicBezTo>
                    <a:pt x="56456" y="4963668"/>
                    <a:pt x="353134" y="5434701"/>
                    <a:pt x="719676" y="5434701"/>
                  </a:cubicBezTo>
                  <a:lnTo>
                    <a:pt x="5976320" y="5434701"/>
                  </a:lnTo>
                  <a:cubicBezTo>
                    <a:pt x="6342862" y="5434701"/>
                    <a:pt x="6639540" y="4963668"/>
                    <a:pt x="6639540" y="4383449"/>
                  </a:cubicBezTo>
                  <a:lnTo>
                    <a:pt x="6639540" y="1141488"/>
                  </a:lnTo>
                  <a:lnTo>
                    <a:pt x="6667768" y="1141488"/>
                  </a:lnTo>
                  <a:lnTo>
                    <a:pt x="6639540" y="1141488"/>
                  </a:lnTo>
                  <a:cubicBezTo>
                    <a:pt x="6639540" y="561269"/>
                    <a:pt x="6342862" y="90236"/>
                    <a:pt x="5976320" y="90236"/>
                  </a:cubicBezTo>
                  <a:lnTo>
                    <a:pt x="719676" y="90236"/>
                  </a:lnTo>
                  <a:lnTo>
                    <a:pt x="719676" y="45118"/>
                  </a:lnTo>
                  <a:lnTo>
                    <a:pt x="719676" y="90236"/>
                  </a:lnTo>
                  <a:cubicBezTo>
                    <a:pt x="353134" y="90236"/>
                    <a:pt x="56456" y="561269"/>
                    <a:pt x="56456" y="1141488"/>
                  </a:cubicBezTo>
                  <a:close/>
                </a:path>
              </a:pathLst>
            </a:custGeom>
            <a:solidFill>
              <a:srgbClr val="29D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7"/>
          <p:cNvGrpSpPr/>
          <p:nvPr/>
        </p:nvGrpSpPr>
        <p:grpSpPr>
          <a:xfrm>
            <a:off x="8846388" y="1898154"/>
            <a:ext cx="3429000" cy="450056"/>
            <a:chOff x="0" y="-28575"/>
            <a:chExt cx="4572000" cy="600075"/>
          </a:xfrm>
        </p:grpSpPr>
        <p:sp>
          <p:nvSpPr>
            <p:cNvPr id="290" name="Google Shape;290;p7"/>
            <p:cNvSpPr/>
            <p:nvPr/>
          </p:nvSpPr>
          <p:spPr>
            <a:xfrm>
              <a:off x="0" y="0"/>
              <a:ext cx="4572000" cy="571500"/>
            </a:xfrm>
            <a:custGeom>
              <a:rect b="b" l="l" r="r" t="t"/>
              <a:pathLst>
                <a:path extrusionOk="0" h="571500" w="4572000">
                  <a:moveTo>
                    <a:pt x="0" y="0"/>
                  </a:moveTo>
                  <a:lnTo>
                    <a:pt x="4572000" y="0"/>
                  </a:lnTo>
                  <a:lnTo>
                    <a:pt x="4572000" y="571500"/>
                  </a:lnTo>
                  <a:lnTo>
                    <a:pt x="0" y="571500"/>
                  </a:lnTo>
                  <a:close/>
                </a:path>
              </a:pathLst>
            </a:custGeom>
            <a:solidFill>
              <a:srgbClr val="000000">
                <a:alpha val="0"/>
              </a:srgbClr>
            </a:solidFill>
            <a:ln>
              <a:noFill/>
            </a:ln>
          </p:spPr>
        </p:sp>
        <p:sp>
          <p:nvSpPr>
            <p:cNvPr id="291" name="Google Shape;291;p7"/>
            <p:cNvSpPr txBox="1"/>
            <p:nvPr/>
          </p:nvSpPr>
          <p:spPr>
            <a:xfrm>
              <a:off x="0" y="-28575"/>
              <a:ext cx="4572000"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US" sz="2687" u="none" cap="none" strike="noStrike">
                  <a:solidFill>
                    <a:srgbClr val="E0E4E6"/>
                  </a:solidFill>
                  <a:latin typeface="Arimo"/>
                  <a:ea typeface="Arimo"/>
                  <a:cs typeface="Arimo"/>
                  <a:sym typeface="Arimo"/>
                </a:rPr>
                <a:t>Technical Details</a:t>
              </a:r>
              <a:endParaRPr/>
            </a:p>
          </p:txBody>
        </p:sp>
      </p:grpSp>
      <p:grpSp>
        <p:nvGrpSpPr>
          <p:cNvPr id="292" name="Google Shape;292;p7"/>
          <p:cNvGrpSpPr/>
          <p:nvPr/>
        </p:nvGrpSpPr>
        <p:grpSpPr>
          <a:xfrm>
            <a:off x="8846388" y="2269393"/>
            <a:ext cx="5846198" cy="4895640"/>
            <a:chOff x="0" y="-104775"/>
            <a:chExt cx="7771571" cy="6507958"/>
          </a:xfrm>
        </p:grpSpPr>
        <p:sp>
          <p:nvSpPr>
            <p:cNvPr id="293" name="Google Shape;293;p7"/>
            <p:cNvSpPr/>
            <p:nvPr/>
          </p:nvSpPr>
          <p:spPr>
            <a:xfrm>
              <a:off x="0" y="0"/>
              <a:ext cx="7771571" cy="6403183"/>
            </a:xfrm>
            <a:custGeom>
              <a:rect b="b" l="l" r="r" t="t"/>
              <a:pathLst>
                <a:path extrusionOk="0" h="6403183" w="7771571">
                  <a:moveTo>
                    <a:pt x="0" y="0"/>
                  </a:moveTo>
                  <a:lnTo>
                    <a:pt x="7771571" y="0"/>
                  </a:lnTo>
                  <a:lnTo>
                    <a:pt x="7771571" y="6403183"/>
                  </a:lnTo>
                  <a:lnTo>
                    <a:pt x="0" y="6403183"/>
                  </a:lnTo>
                  <a:close/>
                </a:path>
              </a:pathLst>
            </a:custGeom>
            <a:solidFill>
              <a:srgbClr val="000000">
                <a:alpha val="0"/>
              </a:srgbClr>
            </a:solidFill>
            <a:ln>
              <a:noFill/>
            </a:ln>
          </p:spPr>
        </p:sp>
        <p:sp>
          <p:nvSpPr>
            <p:cNvPr id="294" name="Google Shape;294;p7"/>
            <p:cNvSpPr txBox="1"/>
            <p:nvPr/>
          </p:nvSpPr>
          <p:spPr>
            <a:xfrm>
              <a:off x="0" y="-104775"/>
              <a:ext cx="7771571" cy="6507958"/>
            </a:xfrm>
            <a:prstGeom prst="rect">
              <a:avLst/>
            </a:prstGeom>
            <a:noFill/>
            <a:ln>
              <a:noFill/>
            </a:ln>
          </p:spPr>
          <p:txBody>
            <a:bodyPr anchorCtr="0" anchor="t" bIns="0" lIns="0" spcFirstLastPara="1" rIns="0" wrap="square" tIns="0">
              <a:noAutofit/>
            </a:bodyPr>
            <a:lstStyle/>
            <a:p>
              <a:pPr indent="0" lvl="0" marL="0" marR="0" rtl="0" algn="l">
                <a:lnSpc>
                  <a:spcPct val="163073"/>
                </a:lnSpc>
                <a:spcBef>
                  <a:spcPts val="0"/>
                </a:spcBef>
                <a:spcAft>
                  <a:spcPts val="0"/>
                </a:spcAft>
                <a:buNone/>
              </a:pPr>
              <a:r>
                <a:rPr b="1" i="0" lang="en-US" sz="2375" u="none" cap="none" strike="noStrike">
                  <a:solidFill>
                    <a:srgbClr val="E0E4E6"/>
                  </a:solidFill>
                  <a:latin typeface="Barlow"/>
                  <a:ea typeface="Barlow"/>
                  <a:cs typeface="Barlow"/>
                  <a:sym typeface="Barlow"/>
                </a:rPr>
                <a:t>AI Queue Detection:</a:t>
              </a:r>
              <a:endParaRPr/>
            </a:p>
            <a:p>
              <a:pPr indent="-256381" lvl="1" marL="512763" marR="0" rtl="0" algn="l">
                <a:lnSpc>
                  <a:spcPct val="163073"/>
                </a:lnSpc>
                <a:spcBef>
                  <a:spcPts val="0"/>
                </a:spcBef>
                <a:spcAft>
                  <a:spcPts val="0"/>
                </a:spcAft>
                <a:buClr>
                  <a:srgbClr val="E0E4E6"/>
                </a:buClr>
                <a:buSzPts val="2375"/>
                <a:buFont typeface="Arial"/>
                <a:buChar char="•"/>
              </a:pPr>
              <a:r>
                <a:rPr b="0" i="0" lang="en-US" sz="2375" u="none" cap="none" strike="noStrike">
                  <a:solidFill>
                    <a:srgbClr val="E0E4E6"/>
                  </a:solidFill>
                  <a:latin typeface="Barlow"/>
                  <a:ea typeface="Barlow"/>
                  <a:cs typeface="Barlow"/>
                  <a:sym typeface="Barlow"/>
                </a:rPr>
                <a:t>Uses YOLOv8 &amp; OpenCV for real-time people counting</a:t>
              </a:r>
              <a:endParaRPr/>
            </a:p>
            <a:p>
              <a:pPr indent="-256381" lvl="1" marL="512763" marR="0" rtl="0" algn="l">
                <a:lnSpc>
                  <a:spcPct val="163157"/>
                </a:lnSpc>
                <a:spcBef>
                  <a:spcPts val="0"/>
                </a:spcBef>
                <a:spcAft>
                  <a:spcPts val="0"/>
                </a:spcAft>
                <a:buClr>
                  <a:srgbClr val="E0E4E6"/>
                </a:buClr>
                <a:buSzPts val="2375"/>
                <a:buFont typeface="Arial"/>
                <a:buChar char="•"/>
              </a:pPr>
              <a:r>
                <a:rPr b="0" i="0" lang="en-US" sz="2375" u="none" cap="none" strike="noStrike">
                  <a:solidFill>
                    <a:srgbClr val="E0E4E6"/>
                  </a:solidFill>
                  <a:latin typeface="Barlow"/>
                  <a:ea typeface="Barlow"/>
                  <a:cs typeface="Barlow"/>
                  <a:sym typeface="Barlow"/>
                </a:rPr>
                <a:t>Eliminates false queue detections</a:t>
              </a:r>
              <a:endParaRPr/>
            </a:p>
            <a:p>
              <a:pPr indent="0" lvl="0" marL="0" marR="0" rtl="0" algn="l">
                <a:lnSpc>
                  <a:spcPct val="163073"/>
                </a:lnSpc>
                <a:spcBef>
                  <a:spcPts val="0"/>
                </a:spcBef>
                <a:spcAft>
                  <a:spcPts val="0"/>
                </a:spcAft>
                <a:buNone/>
              </a:pPr>
              <a:r>
                <a:rPr b="1" i="0" lang="en-US" sz="2375" u="none" cap="none" strike="noStrike">
                  <a:solidFill>
                    <a:srgbClr val="E0E4E6"/>
                  </a:solidFill>
                  <a:latin typeface="Barlow"/>
                  <a:ea typeface="Barlow"/>
                  <a:cs typeface="Barlow"/>
                  <a:sym typeface="Barlow"/>
                </a:rPr>
                <a:t>NFC-based User Recognition:</a:t>
              </a:r>
              <a:endParaRPr/>
            </a:p>
            <a:p>
              <a:pPr indent="-256381" lvl="1" marL="512763" marR="0" rtl="0" algn="l">
                <a:lnSpc>
                  <a:spcPct val="163073"/>
                </a:lnSpc>
                <a:spcBef>
                  <a:spcPts val="0"/>
                </a:spcBef>
                <a:spcAft>
                  <a:spcPts val="0"/>
                </a:spcAft>
                <a:buClr>
                  <a:srgbClr val="E0E4E6"/>
                </a:buClr>
                <a:buSzPts val="2375"/>
                <a:buFont typeface="Arial"/>
                <a:buChar char="•"/>
              </a:pPr>
              <a:r>
                <a:rPr b="0" i="0" lang="en-US" sz="2375" u="none" cap="none" strike="noStrike">
                  <a:solidFill>
                    <a:srgbClr val="E0E4E6"/>
                  </a:solidFill>
                  <a:latin typeface="Barlow"/>
                  <a:ea typeface="Barlow"/>
                  <a:cs typeface="Barlow"/>
                  <a:sym typeface="Barlow"/>
                </a:rPr>
                <a:t>MIFARE NFC tags with student details linked to a database</a:t>
              </a:r>
              <a:endParaRPr/>
            </a:p>
            <a:p>
              <a:pPr indent="-256381" lvl="1" marL="512763" marR="0" rtl="0" algn="l">
                <a:lnSpc>
                  <a:spcPct val="163073"/>
                </a:lnSpc>
                <a:spcBef>
                  <a:spcPts val="0"/>
                </a:spcBef>
                <a:spcAft>
                  <a:spcPts val="0"/>
                </a:spcAft>
                <a:buClr>
                  <a:srgbClr val="E0E4E6"/>
                </a:buClr>
                <a:buSzPts val="2375"/>
                <a:buFont typeface="Arial"/>
                <a:buChar char="•"/>
              </a:pPr>
              <a:r>
                <a:rPr b="0" i="0" lang="en-US" sz="2375" u="none" cap="none" strike="noStrike">
                  <a:solidFill>
                    <a:srgbClr val="E0E4E6"/>
                  </a:solidFill>
                  <a:latin typeface="Barlow"/>
                  <a:ea typeface="Barlow"/>
                  <a:cs typeface="Barlow"/>
                  <a:sym typeface="Barlow"/>
                </a:rPr>
                <a:t>Automatic WhatsApp notifications via Twilio API</a:t>
              </a:r>
              <a:endParaRPr/>
            </a:p>
            <a:p>
              <a:pPr indent="0" lvl="0" marL="0" marR="0" rtl="0" algn="l">
                <a:lnSpc>
                  <a:spcPct val="163073"/>
                </a:lnSpc>
                <a:spcBef>
                  <a:spcPts val="0"/>
                </a:spcBef>
                <a:spcAft>
                  <a:spcPts val="0"/>
                </a:spcAft>
                <a:buNone/>
              </a:pPr>
              <a:r>
                <a:t/>
              </a:r>
              <a:endParaRPr b="0" i="0" sz="2375" u="none" cap="none" strike="noStrike">
                <a:solidFill>
                  <a:srgbClr val="E0E4E6"/>
                </a:solidFill>
                <a:latin typeface="Barlow"/>
                <a:ea typeface="Barlow"/>
                <a:cs typeface="Barlow"/>
                <a:sym typeface="Barlow"/>
              </a:endParaRPr>
            </a:p>
          </p:txBody>
        </p:sp>
      </p:grpSp>
      <p:grpSp>
        <p:nvGrpSpPr>
          <p:cNvPr id="295" name="Google Shape;295;p7"/>
          <p:cNvGrpSpPr/>
          <p:nvPr/>
        </p:nvGrpSpPr>
        <p:grpSpPr>
          <a:xfrm>
            <a:off x="1604755" y="7156544"/>
            <a:ext cx="12794353" cy="2387270"/>
            <a:chOff x="0" y="0"/>
            <a:chExt cx="17059137" cy="3183027"/>
          </a:xfrm>
        </p:grpSpPr>
        <p:sp>
          <p:nvSpPr>
            <p:cNvPr id="296" name="Google Shape;296;p7"/>
            <p:cNvSpPr/>
            <p:nvPr/>
          </p:nvSpPr>
          <p:spPr>
            <a:xfrm>
              <a:off x="34914" y="32974"/>
              <a:ext cx="16989315" cy="3117078"/>
            </a:xfrm>
            <a:custGeom>
              <a:rect b="b" l="l" r="r" t="t"/>
              <a:pathLst>
                <a:path extrusionOk="0" h="3117078" w="16989315">
                  <a:moveTo>
                    <a:pt x="0" y="801281"/>
                  </a:moveTo>
                  <a:cubicBezTo>
                    <a:pt x="0" y="358763"/>
                    <a:pt x="386319" y="0"/>
                    <a:pt x="862890" y="0"/>
                  </a:cubicBezTo>
                  <a:lnTo>
                    <a:pt x="16126425" y="0"/>
                  </a:lnTo>
                  <a:cubicBezTo>
                    <a:pt x="16602996" y="0"/>
                    <a:pt x="16989315" y="358763"/>
                    <a:pt x="16989315" y="801281"/>
                  </a:cubicBezTo>
                  <a:lnTo>
                    <a:pt x="16989315" y="2315799"/>
                  </a:lnTo>
                  <a:cubicBezTo>
                    <a:pt x="16989315" y="2758316"/>
                    <a:pt x="16602996" y="3117079"/>
                    <a:pt x="16126425" y="3117079"/>
                  </a:cubicBezTo>
                  <a:lnTo>
                    <a:pt x="862890" y="3117079"/>
                  </a:lnTo>
                  <a:cubicBezTo>
                    <a:pt x="386319" y="3117079"/>
                    <a:pt x="0" y="2758316"/>
                    <a:pt x="0" y="2315799"/>
                  </a:cubicBezTo>
                  <a:close/>
                </a:path>
              </a:pathLst>
            </a:custGeom>
            <a:solidFill>
              <a:srgbClr val="0A0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0" y="0"/>
              <a:ext cx="17059137" cy="3183027"/>
            </a:xfrm>
            <a:custGeom>
              <a:rect b="b" l="l" r="r" t="t"/>
              <a:pathLst>
                <a:path extrusionOk="0" h="3183027" w="17059137">
                  <a:moveTo>
                    <a:pt x="0" y="834255"/>
                  </a:moveTo>
                  <a:cubicBezTo>
                    <a:pt x="0" y="372941"/>
                    <a:pt x="402554" y="0"/>
                    <a:pt x="897804" y="0"/>
                  </a:cubicBezTo>
                  <a:lnTo>
                    <a:pt x="16161339" y="0"/>
                  </a:lnTo>
                  <a:lnTo>
                    <a:pt x="16161339" y="32974"/>
                  </a:lnTo>
                  <a:lnTo>
                    <a:pt x="16161339" y="0"/>
                  </a:lnTo>
                  <a:cubicBezTo>
                    <a:pt x="16656588" y="0"/>
                    <a:pt x="17059137" y="372941"/>
                    <a:pt x="17059137" y="834255"/>
                  </a:cubicBezTo>
                  <a:lnTo>
                    <a:pt x="17024229" y="834255"/>
                  </a:lnTo>
                  <a:lnTo>
                    <a:pt x="17059137" y="834255"/>
                  </a:lnTo>
                  <a:lnTo>
                    <a:pt x="17059137" y="2348773"/>
                  </a:lnTo>
                  <a:lnTo>
                    <a:pt x="17024229" y="2348773"/>
                  </a:lnTo>
                  <a:lnTo>
                    <a:pt x="17059137" y="2348773"/>
                  </a:lnTo>
                  <a:cubicBezTo>
                    <a:pt x="17059137" y="2810086"/>
                    <a:pt x="16656588" y="3183027"/>
                    <a:pt x="16161339" y="3183027"/>
                  </a:cubicBezTo>
                  <a:lnTo>
                    <a:pt x="16161339" y="3150053"/>
                  </a:lnTo>
                  <a:lnTo>
                    <a:pt x="16161339" y="3183027"/>
                  </a:lnTo>
                  <a:lnTo>
                    <a:pt x="897804" y="3183027"/>
                  </a:lnTo>
                  <a:lnTo>
                    <a:pt x="897804" y="3150053"/>
                  </a:lnTo>
                  <a:lnTo>
                    <a:pt x="897804" y="3183027"/>
                  </a:lnTo>
                  <a:cubicBezTo>
                    <a:pt x="402554" y="3183027"/>
                    <a:pt x="0" y="2810086"/>
                    <a:pt x="0" y="2348773"/>
                  </a:cubicBezTo>
                  <a:lnTo>
                    <a:pt x="0" y="834255"/>
                  </a:lnTo>
                  <a:lnTo>
                    <a:pt x="34914" y="834255"/>
                  </a:lnTo>
                  <a:lnTo>
                    <a:pt x="0" y="834255"/>
                  </a:lnTo>
                  <a:moveTo>
                    <a:pt x="69827" y="834255"/>
                  </a:moveTo>
                  <a:lnTo>
                    <a:pt x="69827" y="2348773"/>
                  </a:lnTo>
                  <a:lnTo>
                    <a:pt x="34914" y="2348773"/>
                  </a:lnTo>
                  <a:lnTo>
                    <a:pt x="69827" y="2348773"/>
                  </a:lnTo>
                  <a:cubicBezTo>
                    <a:pt x="69827" y="2772660"/>
                    <a:pt x="439912" y="3117078"/>
                    <a:pt x="897804" y="3117078"/>
                  </a:cubicBezTo>
                  <a:lnTo>
                    <a:pt x="16161339" y="3117078"/>
                  </a:lnTo>
                  <a:cubicBezTo>
                    <a:pt x="16619055" y="3117078"/>
                    <a:pt x="16989315" y="2772495"/>
                    <a:pt x="16989315" y="2348773"/>
                  </a:cubicBezTo>
                  <a:lnTo>
                    <a:pt x="16989315" y="834255"/>
                  </a:lnTo>
                  <a:cubicBezTo>
                    <a:pt x="16989315" y="410367"/>
                    <a:pt x="16619231" y="65949"/>
                    <a:pt x="16161339" y="65949"/>
                  </a:cubicBezTo>
                  <a:lnTo>
                    <a:pt x="897804" y="65949"/>
                  </a:lnTo>
                  <a:lnTo>
                    <a:pt x="897804" y="32974"/>
                  </a:lnTo>
                  <a:lnTo>
                    <a:pt x="897804" y="65949"/>
                  </a:lnTo>
                  <a:cubicBezTo>
                    <a:pt x="439912" y="65949"/>
                    <a:pt x="69827" y="410532"/>
                    <a:pt x="69827" y="834255"/>
                  </a:cubicBezTo>
                  <a:close/>
                </a:path>
              </a:pathLst>
            </a:custGeom>
            <a:solidFill>
              <a:srgbClr val="37A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7"/>
          <p:cNvGrpSpPr/>
          <p:nvPr/>
        </p:nvGrpSpPr>
        <p:grpSpPr>
          <a:xfrm>
            <a:off x="2107223" y="7363916"/>
            <a:ext cx="3429000" cy="450056"/>
            <a:chOff x="0" y="-28575"/>
            <a:chExt cx="4572000" cy="600075"/>
          </a:xfrm>
        </p:grpSpPr>
        <p:sp>
          <p:nvSpPr>
            <p:cNvPr id="299" name="Google Shape;299;p7"/>
            <p:cNvSpPr/>
            <p:nvPr/>
          </p:nvSpPr>
          <p:spPr>
            <a:xfrm>
              <a:off x="0" y="0"/>
              <a:ext cx="4572000" cy="571500"/>
            </a:xfrm>
            <a:custGeom>
              <a:rect b="b" l="l" r="r" t="t"/>
              <a:pathLst>
                <a:path extrusionOk="0" h="571500" w="4572000">
                  <a:moveTo>
                    <a:pt x="0" y="0"/>
                  </a:moveTo>
                  <a:lnTo>
                    <a:pt x="4572000" y="0"/>
                  </a:lnTo>
                  <a:lnTo>
                    <a:pt x="4572000" y="571500"/>
                  </a:lnTo>
                  <a:lnTo>
                    <a:pt x="0" y="571500"/>
                  </a:lnTo>
                  <a:close/>
                </a:path>
              </a:pathLst>
            </a:custGeom>
            <a:solidFill>
              <a:srgbClr val="000000">
                <a:alpha val="0"/>
              </a:srgbClr>
            </a:solidFill>
            <a:ln>
              <a:noFill/>
            </a:ln>
          </p:spPr>
        </p:sp>
        <p:sp>
          <p:nvSpPr>
            <p:cNvPr id="300" name="Google Shape;300;p7"/>
            <p:cNvSpPr txBox="1"/>
            <p:nvPr/>
          </p:nvSpPr>
          <p:spPr>
            <a:xfrm>
              <a:off x="0" y="-28575"/>
              <a:ext cx="4572000" cy="600075"/>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US" sz="2687" u="none" cap="none" strike="noStrike">
                  <a:solidFill>
                    <a:srgbClr val="E0E4E6"/>
                  </a:solidFill>
                  <a:latin typeface="Arimo"/>
                  <a:ea typeface="Arimo"/>
                  <a:cs typeface="Arimo"/>
                  <a:sym typeface="Arimo"/>
                </a:rPr>
                <a:t>Scalability</a:t>
              </a:r>
              <a:endParaRPr/>
            </a:p>
          </p:txBody>
        </p:sp>
      </p:grpSp>
      <p:sp>
        <p:nvSpPr>
          <p:cNvPr id="301" name="Google Shape;301;p7"/>
          <p:cNvSpPr/>
          <p:nvPr/>
        </p:nvSpPr>
        <p:spPr>
          <a:xfrm>
            <a:off x="15507280" y="100116"/>
            <a:ext cx="2780720" cy="1680018"/>
          </a:xfrm>
          <a:custGeom>
            <a:rect b="b" l="l" r="r" t="t"/>
            <a:pathLst>
              <a:path extrusionOk="0" h="1680018" w="2780720">
                <a:moveTo>
                  <a:pt x="0" y="0"/>
                </a:moveTo>
                <a:lnTo>
                  <a:pt x="2780720" y="0"/>
                </a:lnTo>
                <a:lnTo>
                  <a:pt x="2780720" y="1680018"/>
                </a:lnTo>
                <a:lnTo>
                  <a:pt x="0" y="1680018"/>
                </a:lnTo>
                <a:lnTo>
                  <a:pt x="0" y="0"/>
                </a:lnTo>
                <a:close/>
              </a:path>
            </a:pathLst>
          </a:custGeom>
          <a:blipFill rotWithShape="1">
            <a:blip r:embed="rId7">
              <a:alphaModFix/>
            </a:blip>
            <a:stretch>
              <a:fillRect b="0" l="0" r="0" t="0"/>
            </a:stretch>
          </a:blipFill>
          <a:ln>
            <a:noFill/>
          </a:ln>
        </p:spPr>
      </p:sp>
      <p:grpSp>
        <p:nvGrpSpPr>
          <p:cNvPr id="302" name="Google Shape;302;p7"/>
          <p:cNvGrpSpPr/>
          <p:nvPr/>
        </p:nvGrpSpPr>
        <p:grpSpPr>
          <a:xfrm>
            <a:off x="1406164" y="1780134"/>
            <a:ext cx="6124474" cy="5233580"/>
            <a:chOff x="0" y="0"/>
            <a:chExt cx="6465387" cy="5524901"/>
          </a:xfrm>
        </p:grpSpPr>
        <p:sp>
          <p:nvSpPr>
            <p:cNvPr id="303" name="Google Shape;303;p7"/>
            <p:cNvSpPr/>
            <p:nvPr/>
          </p:nvSpPr>
          <p:spPr>
            <a:xfrm>
              <a:off x="27256" y="45118"/>
              <a:ext cx="6410875" cy="5434701"/>
            </a:xfrm>
            <a:custGeom>
              <a:rect b="b" l="l" r="r" t="t"/>
              <a:pathLst>
                <a:path extrusionOk="0" h="5434701" w="6410875">
                  <a:moveTo>
                    <a:pt x="0" y="1096370"/>
                  </a:moveTo>
                  <a:cubicBezTo>
                    <a:pt x="0" y="490885"/>
                    <a:pt x="298862" y="0"/>
                    <a:pt x="667635" y="0"/>
                  </a:cubicBezTo>
                  <a:lnTo>
                    <a:pt x="5743241" y="0"/>
                  </a:lnTo>
                  <a:cubicBezTo>
                    <a:pt x="6112014" y="0"/>
                    <a:pt x="6410875" y="490885"/>
                    <a:pt x="6410875" y="1096370"/>
                  </a:cubicBezTo>
                  <a:lnTo>
                    <a:pt x="6410875" y="4338331"/>
                  </a:lnTo>
                  <a:cubicBezTo>
                    <a:pt x="6410875" y="4943816"/>
                    <a:pt x="6112014" y="5434701"/>
                    <a:pt x="5743241" y="5434701"/>
                  </a:cubicBezTo>
                  <a:lnTo>
                    <a:pt x="667635" y="5434701"/>
                  </a:lnTo>
                  <a:cubicBezTo>
                    <a:pt x="298862" y="5434701"/>
                    <a:pt x="0" y="4943816"/>
                    <a:pt x="0" y="4338331"/>
                  </a:cubicBezTo>
                  <a:close/>
                </a:path>
              </a:pathLst>
            </a:custGeom>
            <a:solidFill>
              <a:srgbClr val="0A0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0" y="0"/>
              <a:ext cx="6465387" cy="5524901"/>
            </a:xfrm>
            <a:custGeom>
              <a:rect b="b" l="l" r="r" t="t"/>
              <a:pathLst>
                <a:path extrusionOk="0" h="5524901" w="6465387">
                  <a:moveTo>
                    <a:pt x="0" y="1141488"/>
                  </a:moveTo>
                  <a:cubicBezTo>
                    <a:pt x="0" y="510737"/>
                    <a:pt x="311263" y="0"/>
                    <a:pt x="694891" y="0"/>
                  </a:cubicBezTo>
                  <a:lnTo>
                    <a:pt x="5770497" y="0"/>
                  </a:lnTo>
                  <a:lnTo>
                    <a:pt x="5770497" y="45118"/>
                  </a:lnTo>
                  <a:lnTo>
                    <a:pt x="5770497" y="0"/>
                  </a:lnTo>
                  <a:cubicBezTo>
                    <a:pt x="6154124" y="0"/>
                    <a:pt x="6465387" y="510737"/>
                    <a:pt x="6465387" y="1141488"/>
                  </a:cubicBezTo>
                  <a:lnTo>
                    <a:pt x="6465387" y="4383449"/>
                  </a:lnTo>
                  <a:lnTo>
                    <a:pt x="6438131" y="4383449"/>
                  </a:lnTo>
                  <a:lnTo>
                    <a:pt x="6465387" y="4383449"/>
                  </a:lnTo>
                  <a:cubicBezTo>
                    <a:pt x="6465387" y="5014200"/>
                    <a:pt x="6154124" y="5524901"/>
                    <a:pt x="5770497" y="5524901"/>
                  </a:cubicBezTo>
                  <a:lnTo>
                    <a:pt x="5770497" y="5479819"/>
                  </a:lnTo>
                  <a:lnTo>
                    <a:pt x="5770497" y="5524901"/>
                  </a:lnTo>
                  <a:lnTo>
                    <a:pt x="694891" y="5524901"/>
                  </a:lnTo>
                  <a:lnTo>
                    <a:pt x="694891" y="5479819"/>
                  </a:lnTo>
                  <a:lnTo>
                    <a:pt x="694891" y="5524901"/>
                  </a:lnTo>
                  <a:cubicBezTo>
                    <a:pt x="311263" y="5524901"/>
                    <a:pt x="0" y="5014200"/>
                    <a:pt x="0" y="4383449"/>
                  </a:cubicBezTo>
                  <a:lnTo>
                    <a:pt x="0" y="1141488"/>
                  </a:lnTo>
                  <a:lnTo>
                    <a:pt x="27256" y="1141488"/>
                  </a:lnTo>
                  <a:lnTo>
                    <a:pt x="0" y="1141488"/>
                  </a:lnTo>
                  <a:moveTo>
                    <a:pt x="54512" y="1141488"/>
                  </a:moveTo>
                  <a:lnTo>
                    <a:pt x="54512" y="4383449"/>
                  </a:lnTo>
                  <a:lnTo>
                    <a:pt x="27256" y="4383449"/>
                  </a:lnTo>
                  <a:lnTo>
                    <a:pt x="54512" y="4383449"/>
                  </a:lnTo>
                  <a:cubicBezTo>
                    <a:pt x="54512" y="4963668"/>
                    <a:pt x="340972" y="5434701"/>
                    <a:pt x="694891" y="5434701"/>
                  </a:cubicBezTo>
                  <a:lnTo>
                    <a:pt x="5770497" y="5434701"/>
                  </a:lnTo>
                  <a:cubicBezTo>
                    <a:pt x="6124415" y="5434701"/>
                    <a:pt x="6410875" y="4963668"/>
                    <a:pt x="6410875" y="4383449"/>
                  </a:cubicBezTo>
                  <a:lnTo>
                    <a:pt x="6410875" y="1141488"/>
                  </a:lnTo>
                  <a:lnTo>
                    <a:pt x="6438131" y="1141488"/>
                  </a:lnTo>
                  <a:lnTo>
                    <a:pt x="6410875" y="1141488"/>
                  </a:lnTo>
                  <a:cubicBezTo>
                    <a:pt x="6410876" y="561269"/>
                    <a:pt x="6124415" y="90236"/>
                    <a:pt x="5770497" y="90236"/>
                  </a:cubicBezTo>
                  <a:lnTo>
                    <a:pt x="694891" y="90236"/>
                  </a:lnTo>
                  <a:lnTo>
                    <a:pt x="694891" y="45118"/>
                  </a:lnTo>
                  <a:lnTo>
                    <a:pt x="694891" y="90236"/>
                  </a:lnTo>
                  <a:cubicBezTo>
                    <a:pt x="340972" y="90236"/>
                    <a:pt x="54512" y="561269"/>
                    <a:pt x="54512" y="1141488"/>
                  </a:cubicBezTo>
                  <a:close/>
                </a:path>
              </a:pathLst>
            </a:custGeom>
            <a:solidFill>
              <a:srgbClr val="29D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7"/>
          <p:cNvGrpSpPr/>
          <p:nvPr/>
        </p:nvGrpSpPr>
        <p:grpSpPr>
          <a:xfrm>
            <a:off x="2291736" y="1842529"/>
            <a:ext cx="3429000" cy="561306"/>
            <a:chOff x="0" y="-28575"/>
            <a:chExt cx="4572000" cy="748408"/>
          </a:xfrm>
        </p:grpSpPr>
        <p:sp>
          <p:nvSpPr>
            <p:cNvPr id="306" name="Google Shape;306;p7"/>
            <p:cNvSpPr/>
            <p:nvPr/>
          </p:nvSpPr>
          <p:spPr>
            <a:xfrm>
              <a:off x="0" y="0"/>
              <a:ext cx="4572000" cy="719833"/>
            </a:xfrm>
            <a:custGeom>
              <a:rect b="b" l="l" r="r" t="t"/>
              <a:pathLst>
                <a:path extrusionOk="0" h="719833" w="4572000">
                  <a:moveTo>
                    <a:pt x="0" y="0"/>
                  </a:moveTo>
                  <a:lnTo>
                    <a:pt x="4572000" y="0"/>
                  </a:lnTo>
                  <a:lnTo>
                    <a:pt x="4572000" y="719833"/>
                  </a:lnTo>
                  <a:lnTo>
                    <a:pt x="0" y="719833"/>
                  </a:lnTo>
                  <a:close/>
                </a:path>
              </a:pathLst>
            </a:custGeom>
            <a:solidFill>
              <a:srgbClr val="000000">
                <a:alpha val="0"/>
              </a:srgbClr>
            </a:solidFill>
            <a:ln>
              <a:noFill/>
            </a:ln>
          </p:spPr>
        </p:sp>
        <p:sp>
          <p:nvSpPr>
            <p:cNvPr id="307" name="Google Shape;307;p7"/>
            <p:cNvSpPr txBox="1"/>
            <p:nvPr/>
          </p:nvSpPr>
          <p:spPr>
            <a:xfrm>
              <a:off x="0" y="-28575"/>
              <a:ext cx="4572000" cy="748408"/>
            </a:xfrm>
            <a:prstGeom prst="rect">
              <a:avLst/>
            </a:prstGeom>
            <a:noFill/>
            <a:ln>
              <a:noFill/>
            </a:ln>
          </p:spPr>
          <p:txBody>
            <a:bodyPr anchorCtr="0" anchor="t" bIns="0" lIns="0" spcFirstLastPara="1" rIns="0" wrap="square" tIns="0">
              <a:noAutofit/>
            </a:bodyPr>
            <a:lstStyle/>
            <a:p>
              <a:pPr indent="0" lvl="0" marL="0" marR="0" rtl="0" algn="l">
                <a:lnSpc>
                  <a:spcPct val="125567"/>
                </a:lnSpc>
                <a:spcBef>
                  <a:spcPts val="0"/>
                </a:spcBef>
                <a:spcAft>
                  <a:spcPts val="0"/>
                </a:spcAft>
                <a:buNone/>
              </a:pPr>
              <a:r>
                <a:rPr b="1" i="0" lang="en-US" sz="2687" u="none" cap="none" strike="noStrike">
                  <a:solidFill>
                    <a:srgbClr val="E0E4E6"/>
                  </a:solidFill>
                  <a:latin typeface="Arimo"/>
                  <a:ea typeface="Arimo"/>
                  <a:cs typeface="Arimo"/>
                  <a:sym typeface="Arimo"/>
                </a:rPr>
                <a:t>Novelty</a:t>
              </a:r>
              <a:endParaRPr/>
            </a:p>
          </p:txBody>
        </p:sp>
      </p:grpSp>
      <p:grpSp>
        <p:nvGrpSpPr>
          <p:cNvPr id="308" name="Google Shape;308;p7"/>
          <p:cNvGrpSpPr/>
          <p:nvPr/>
        </p:nvGrpSpPr>
        <p:grpSpPr>
          <a:xfrm>
            <a:off x="2328588" y="2474841"/>
            <a:ext cx="4339604" cy="2459109"/>
            <a:chOff x="0" y="-104775"/>
            <a:chExt cx="5786139" cy="3278812"/>
          </a:xfrm>
        </p:grpSpPr>
        <p:sp>
          <p:nvSpPr>
            <p:cNvPr id="309" name="Google Shape;309;p7"/>
            <p:cNvSpPr/>
            <p:nvPr/>
          </p:nvSpPr>
          <p:spPr>
            <a:xfrm>
              <a:off x="0" y="0"/>
              <a:ext cx="5786139" cy="3174037"/>
            </a:xfrm>
            <a:custGeom>
              <a:rect b="b" l="l" r="r" t="t"/>
              <a:pathLst>
                <a:path extrusionOk="0" h="3174037" w="5786139">
                  <a:moveTo>
                    <a:pt x="0" y="0"/>
                  </a:moveTo>
                  <a:lnTo>
                    <a:pt x="5786139" y="0"/>
                  </a:lnTo>
                  <a:lnTo>
                    <a:pt x="5786139" y="3174037"/>
                  </a:lnTo>
                  <a:lnTo>
                    <a:pt x="0" y="3174037"/>
                  </a:lnTo>
                  <a:close/>
                </a:path>
              </a:pathLst>
            </a:custGeom>
            <a:solidFill>
              <a:srgbClr val="000000">
                <a:alpha val="0"/>
              </a:srgbClr>
            </a:solidFill>
            <a:ln>
              <a:noFill/>
            </a:ln>
          </p:spPr>
        </p:sp>
        <p:sp>
          <p:nvSpPr>
            <p:cNvPr id="310" name="Google Shape;310;p7"/>
            <p:cNvSpPr txBox="1"/>
            <p:nvPr/>
          </p:nvSpPr>
          <p:spPr>
            <a:xfrm>
              <a:off x="0" y="-104775"/>
              <a:ext cx="5786139" cy="3278812"/>
            </a:xfrm>
            <a:prstGeom prst="rect">
              <a:avLst/>
            </a:prstGeom>
            <a:noFill/>
            <a:ln>
              <a:noFill/>
            </a:ln>
          </p:spPr>
          <p:txBody>
            <a:bodyPr anchorCtr="0" anchor="t" bIns="0" lIns="0" spcFirstLastPara="1" rIns="0" wrap="square" tIns="0">
              <a:noAutofit/>
            </a:bodyPr>
            <a:lstStyle/>
            <a:p>
              <a:pPr indent="-256381" lvl="1" marL="512763" marR="0" rtl="0" algn="l">
                <a:lnSpc>
                  <a:spcPct val="163073"/>
                </a:lnSpc>
                <a:spcBef>
                  <a:spcPts val="0"/>
                </a:spcBef>
                <a:spcAft>
                  <a:spcPts val="0"/>
                </a:spcAft>
                <a:buClr>
                  <a:srgbClr val="E0E4E6"/>
                </a:buClr>
                <a:buSzPts val="2375"/>
                <a:buFont typeface="Arial"/>
                <a:buChar char="•"/>
              </a:pPr>
              <a:r>
                <a:rPr b="0" i="0" lang="en-US" sz="2375" u="none" cap="none" strike="noStrike">
                  <a:solidFill>
                    <a:srgbClr val="E0E4E6"/>
                  </a:solidFill>
                  <a:latin typeface="Barlow"/>
                  <a:ea typeface="Barlow"/>
                  <a:cs typeface="Barlow"/>
                  <a:sym typeface="Barlow"/>
                </a:rPr>
                <a:t>Reduction in queue waiting time</a:t>
              </a:r>
              <a:endParaRPr/>
            </a:p>
            <a:p>
              <a:pPr indent="-256381" lvl="1" marL="512762" marR="0" rtl="0" algn="l">
                <a:lnSpc>
                  <a:spcPct val="163157"/>
                </a:lnSpc>
                <a:spcBef>
                  <a:spcPts val="0"/>
                </a:spcBef>
                <a:spcAft>
                  <a:spcPts val="0"/>
                </a:spcAft>
                <a:buClr>
                  <a:srgbClr val="E0E4E6"/>
                </a:buClr>
                <a:buSzPts val="2375"/>
                <a:buFont typeface="Arial"/>
                <a:buChar char="•"/>
              </a:pPr>
              <a:r>
                <a:rPr b="0" i="0" lang="en-US" sz="2375" u="none" cap="none" strike="noStrike">
                  <a:solidFill>
                    <a:srgbClr val="E0E4E6"/>
                  </a:solidFill>
                  <a:latin typeface="Barlow"/>
                  <a:ea typeface="Barlow"/>
                  <a:cs typeface="Barlow"/>
                  <a:sym typeface="Barlow"/>
                </a:rPr>
                <a:t> 30-50% Reduction in waiting time VS Traditional manual queue systems</a:t>
              </a:r>
              <a:endParaRPr/>
            </a:p>
          </p:txBody>
        </p:sp>
      </p:grpSp>
      <p:sp>
        <p:nvSpPr>
          <p:cNvPr id="311" name="Google Shape;311;p7"/>
          <p:cNvSpPr txBox="1"/>
          <p:nvPr/>
        </p:nvSpPr>
        <p:spPr>
          <a:xfrm>
            <a:off x="1604755" y="5038725"/>
            <a:ext cx="5727318" cy="1431925"/>
          </a:xfrm>
          <a:prstGeom prst="rect">
            <a:avLst/>
          </a:prstGeom>
          <a:noFill/>
          <a:ln>
            <a:noFill/>
          </a:ln>
        </p:spPr>
        <p:txBody>
          <a:bodyPr anchorCtr="0" anchor="t" bIns="0" lIns="0" spcFirstLastPara="1" rIns="0" wrap="square" tIns="0">
            <a:spAutoFit/>
          </a:bodyPr>
          <a:lstStyle/>
          <a:p>
            <a:pPr indent="0" lvl="0" marL="0" marR="0" rtl="0" algn="ctr">
              <a:lnSpc>
                <a:spcPct val="163157"/>
              </a:lnSpc>
              <a:spcBef>
                <a:spcPts val="0"/>
              </a:spcBef>
              <a:spcAft>
                <a:spcPts val="0"/>
              </a:spcAft>
              <a:buNone/>
            </a:pPr>
            <a:r>
              <a:rPr b="1" i="0" lang="en-US" sz="2375" u="none" cap="none" strike="noStrike">
                <a:solidFill>
                  <a:srgbClr val="FFFFFF"/>
                </a:solidFill>
                <a:latin typeface="Barlow"/>
                <a:ea typeface="Barlow"/>
                <a:cs typeface="Barlow"/>
                <a:sym typeface="Barlow"/>
              </a:rPr>
              <a:t>Unique Features:</a:t>
            </a:r>
            <a:endParaRPr/>
          </a:p>
          <a:p>
            <a:pPr indent="0" lvl="0" marL="0" marR="0" rtl="0" algn="ctr">
              <a:lnSpc>
                <a:spcPct val="163157"/>
              </a:lnSpc>
              <a:spcBef>
                <a:spcPts val="0"/>
              </a:spcBef>
              <a:spcAft>
                <a:spcPts val="0"/>
              </a:spcAft>
              <a:buNone/>
            </a:pPr>
            <a:r>
              <a:rPr b="0" i="0" lang="en-US" sz="2375" u="none" cap="none" strike="noStrike">
                <a:solidFill>
                  <a:srgbClr val="FFFFFF"/>
                </a:solidFill>
                <a:latin typeface="Barlow"/>
                <a:ea typeface="Barlow"/>
                <a:cs typeface="Barlow"/>
                <a:sym typeface="Barlow"/>
              </a:rPr>
              <a:t>AI-powered queue detection with false entry filtration</a:t>
            </a:r>
            <a:endParaRPr/>
          </a:p>
        </p:txBody>
      </p:sp>
      <p:sp>
        <p:nvSpPr>
          <p:cNvPr id="312" name="Google Shape;312;p7"/>
          <p:cNvSpPr txBox="1"/>
          <p:nvPr/>
        </p:nvSpPr>
        <p:spPr>
          <a:xfrm>
            <a:off x="2416167" y="7783760"/>
            <a:ext cx="11309304" cy="1431925"/>
          </a:xfrm>
          <a:prstGeom prst="rect">
            <a:avLst/>
          </a:prstGeom>
          <a:noFill/>
          <a:ln>
            <a:noFill/>
          </a:ln>
        </p:spPr>
        <p:txBody>
          <a:bodyPr anchorCtr="0" anchor="t" bIns="0" lIns="0" spcFirstLastPara="1" rIns="0" wrap="square" tIns="0">
            <a:spAutoFit/>
          </a:bodyPr>
          <a:lstStyle/>
          <a:p>
            <a:pPr indent="0" lvl="0" marL="0" marR="0" rtl="0" algn="l">
              <a:lnSpc>
                <a:spcPct val="163157"/>
              </a:lnSpc>
              <a:spcBef>
                <a:spcPts val="0"/>
              </a:spcBef>
              <a:spcAft>
                <a:spcPts val="0"/>
              </a:spcAft>
              <a:buNone/>
            </a:pPr>
            <a:r>
              <a:rPr b="1" i="0" lang="en-US" sz="2375" u="none" cap="none" strike="noStrike">
                <a:solidFill>
                  <a:srgbClr val="FFFFFF"/>
                </a:solidFill>
                <a:latin typeface="Barlow"/>
                <a:ea typeface="Barlow"/>
                <a:cs typeface="Barlow"/>
                <a:sym typeface="Barlow"/>
              </a:rPr>
              <a:t>Market Potential in India:</a:t>
            </a:r>
            <a:endParaRPr/>
          </a:p>
          <a:p>
            <a:pPr indent="-256381" lvl="1" marL="512763" marR="0" rtl="0" algn="l">
              <a:lnSpc>
                <a:spcPct val="163157"/>
              </a:lnSpc>
              <a:spcBef>
                <a:spcPts val="0"/>
              </a:spcBef>
              <a:spcAft>
                <a:spcPts val="0"/>
              </a:spcAft>
              <a:buClr>
                <a:srgbClr val="FFFFFF"/>
              </a:buClr>
              <a:buSzPts val="2375"/>
              <a:buFont typeface="Arial"/>
              <a:buChar char="•"/>
            </a:pPr>
            <a:r>
              <a:rPr b="0" i="0" lang="en-US" sz="2375" u="none" cap="none" strike="noStrike">
                <a:solidFill>
                  <a:srgbClr val="FFFFFF"/>
                </a:solidFill>
                <a:latin typeface="Barlow"/>
                <a:ea typeface="Barlow"/>
                <a:cs typeface="Barlow"/>
                <a:sym typeface="Barlow"/>
              </a:rPr>
              <a:t>Estimated Market Size: ₹500 Cr+ (expanding to colleges, hospitals, &amp; public offices)</a:t>
            </a:r>
            <a:endParaRPr/>
          </a:p>
          <a:p>
            <a:pPr indent="-256381" lvl="1" marL="512763" marR="0" rtl="0" algn="l">
              <a:lnSpc>
                <a:spcPct val="163157"/>
              </a:lnSpc>
              <a:spcBef>
                <a:spcPts val="0"/>
              </a:spcBef>
              <a:spcAft>
                <a:spcPts val="0"/>
              </a:spcAft>
              <a:buClr>
                <a:srgbClr val="FFFFFF"/>
              </a:buClr>
              <a:buSzPts val="2375"/>
              <a:buFont typeface="Arial"/>
              <a:buChar char="•"/>
            </a:pPr>
            <a:r>
              <a:rPr b="0" i="0" lang="en-US" sz="2375" u="none" cap="none" strike="noStrike">
                <a:solidFill>
                  <a:srgbClr val="FFFFFF"/>
                </a:solidFill>
                <a:latin typeface="Barlow"/>
                <a:ea typeface="Barlow"/>
                <a:cs typeface="Barlow"/>
                <a:sym typeface="Barlow"/>
              </a:rPr>
              <a:t> Can be integrated with UPI payments for automated check-in &amp; payments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descr="preencoded.png" id="321" name="Google Shape;321;p8"/>
          <p:cNvSpPr/>
          <p:nvPr/>
        </p:nvSpPr>
        <p:spPr>
          <a:xfrm>
            <a:off x="1"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322" name="Google Shape;322;p8"/>
          <p:cNvGrpSpPr/>
          <p:nvPr/>
        </p:nvGrpSpPr>
        <p:grpSpPr>
          <a:xfrm>
            <a:off x="1028700" y="897262"/>
            <a:ext cx="10819768" cy="1132138"/>
            <a:chOff x="0" y="-57150"/>
            <a:chExt cx="14426357" cy="1509516"/>
          </a:xfrm>
        </p:grpSpPr>
        <p:sp>
          <p:nvSpPr>
            <p:cNvPr id="323" name="Google Shape;323;p8"/>
            <p:cNvSpPr/>
            <p:nvPr/>
          </p:nvSpPr>
          <p:spPr>
            <a:xfrm>
              <a:off x="0" y="0"/>
              <a:ext cx="14426357" cy="1452366"/>
            </a:xfrm>
            <a:custGeom>
              <a:rect b="b" l="l" r="r" t="t"/>
              <a:pathLst>
                <a:path extrusionOk="0" h="1452366" w="14426357">
                  <a:moveTo>
                    <a:pt x="0" y="0"/>
                  </a:moveTo>
                  <a:lnTo>
                    <a:pt x="14426357" y="0"/>
                  </a:lnTo>
                  <a:lnTo>
                    <a:pt x="14426357" y="1452366"/>
                  </a:lnTo>
                  <a:lnTo>
                    <a:pt x="0" y="1452366"/>
                  </a:lnTo>
                  <a:close/>
                </a:path>
              </a:pathLst>
            </a:custGeom>
            <a:solidFill>
              <a:srgbClr val="000000">
                <a:alpha val="0"/>
              </a:srgbClr>
            </a:solidFill>
            <a:ln>
              <a:noFill/>
            </a:ln>
          </p:spPr>
        </p:sp>
        <p:sp>
          <p:nvSpPr>
            <p:cNvPr id="324" name="Google Shape;324;p8"/>
            <p:cNvSpPr txBox="1"/>
            <p:nvPr/>
          </p:nvSpPr>
          <p:spPr>
            <a:xfrm>
              <a:off x="0" y="-57150"/>
              <a:ext cx="14426356" cy="1509516"/>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US" sz="5374" u="none" cap="none" strike="noStrike">
                  <a:solidFill>
                    <a:srgbClr val="F0FCFF"/>
                  </a:solidFill>
                  <a:latin typeface="Arimo"/>
                  <a:ea typeface="Arimo"/>
                  <a:cs typeface="Arimo"/>
                  <a:sym typeface="Arimo"/>
                </a:rPr>
                <a:t>System Architecture </a:t>
              </a:r>
              <a:endParaRPr/>
            </a:p>
          </p:txBody>
        </p:sp>
      </p:grpSp>
      <p:grpSp>
        <p:nvGrpSpPr>
          <p:cNvPr id="325" name="Google Shape;325;p8"/>
          <p:cNvGrpSpPr/>
          <p:nvPr/>
        </p:nvGrpSpPr>
        <p:grpSpPr>
          <a:xfrm>
            <a:off x="575336" y="2109416"/>
            <a:ext cx="16127909" cy="6571145"/>
            <a:chOff x="0" y="-123825"/>
            <a:chExt cx="21503878" cy="8761526"/>
          </a:xfrm>
        </p:grpSpPr>
        <p:sp>
          <p:nvSpPr>
            <p:cNvPr id="326" name="Google Shape;326;p8"/>
            <p:cNvSpPr/>
            <p:nvPr/>
          </p:nvSpPr>
          <p:spPr>
            <a:xfrm>
              <a:off x="0" y="0"/>
              <a:ext cx="21503878" cy="8637701"/>
            </a:xfrm>
            <a:custGeom>
              <a:rect b="b" l="l" r="r" t="t"/>
              <a:pathLst>
                <a:path extrusionOk="0" h="8637701" w="21503878">
                  <a:moveTo>
                    <a:pt x="0" y="0"/>
                  </a:moveTo>
                  <a:lnTo>
                    <a:pt x="21503878" y="0"/>
                  </a:lnTo>
                  <a:lnTo>
                    <a:pt x="21503878" y="8637701"/>
                  </a:lnTo>
                  <a:lnTo>
                    <a:pt x="0" y="8637701"/>
                  </a:lnTo>
                  <a:close/>
                </a:path>
              </a:pathLst>
            </a:custGeom>
            <a:solidFill>
              <a:srgbClr val="000000">
                <a:alpha val="0"/>
              </a:srgbClr>
            </a:solidFill>
            <a:ln>
              <a:noFill/>
            </a:ln>
          </p:spPr>
        </p:sp>
        <p:sp>
          <p:nvSpPr>
            <p:cNvPr id="327" name="Google Shape;327;p8"/>
            <p:cNvSpPr txBox="1"/>
            <p:nvPr/>
          </p:nvSpPr>
          <p:spPr>
            <a:xfrm>
              <a:off x="0" y="-123825"/>
              <a:ext cx="21503878" cy="8761526"/>
            </a:xfrm>
            <a:prstGeom prst="rect">
              <a:avLst/>
            </a:prstGeom>
            <a:noFill/>
            <a:ln>
              <a:noFill/>
            </a:ln>
          </p:spPr>
          <p:txBody>
            <a:bodyPr anchorCtr="0" anchor="t" bIns="0" lIns="0" spcFirstLastPara="1" rIns="0" wrap="square" tIns="0">
              <a:noAutofit/>
            </a:bodyPr>
            <a:lstStyle/>
            <a:p>
              <a:pPr indent="0" lvl="0" marL="0" marR="0" rtl="0" algn="l">
                <a:lnSpc>
                  <a:spcPct val="163152"/>
                </a:lnSpc>
                <a:spcBef>
                  <a:spcPts val="0"/>
                </a:spcBef>
                <a:spcAft>
                  <a:spcPts val="0"/>
                </a:spcAft>
                <a:buNone/>
              </a:pPr>
              <a:r>
                <a:rPr b="1" i="0" lang="en-US" sz="2874" u="none" cap="none" strike="noStrike">
                  <a:solidFill>
                    <a:srgbClr val="E0E4E6"/>
                  </a:solidFill>
                  <a:latin typeface="Barlow"/>
                  <a:ea typeface="Barlow"/>
                  <a:cs typeface="Barlow"/>
                  <a:sym typeface="Barlow"/>
                </a:rPr>
                <a:t>Key Components: </a:t>
              </a:r>
              <a:endParaRPr/>
            </a:p>
            <a:p>
              <a:pPr indent="-310355" lvl="1" marL="620710" marR="0" rtl="0" algn="l">
                <a:lnSpc>
                  <a:spcPct val="163152"/>
                </a:lnSpc>
                <a:spcBef>
                  <a:spcPts val="0"/>
                </a:spcBef>
                <a:spcAft>
                  <a:spcPts val="0"/>
                </a:spcAft>
                <a:buClr>
                  <a:srgbClr val="E0E4E6"/>
                </a:buClr>
                <a:buSzPts val="2874"/>
                <a:buFont typeface="Arial"/>
                <a:buChar char="•"/>
              </a:pPr>
              <a:r>
                <a:rPr b="1" i="0" lang="en-US" sz="2874" u="none" cap="none" strike="noStrike">
                  <a:solidFill>
                    <a:srgbClr val="E0E4E6"/>
                  </a:solidFill>
                  <a:latin typeface="Barlow"/>
                  <a:ea typeface="Barlow"/>
                  <a:cs typeface="Barlow"/>
                  <a:sym typeface="Barlow"/>
                </a:rPr>
                <a:t>Camera (AI-Powered People Detection)</a:t>
              </a:r>
              <a:endParaRPr/>
            </a:p>
            <a:p>
              <a:pPr indent="0" lvl="0" marL="0" marR="0" rtl="0" algn="l">
                <a:lnSpc>
                  <a:spcPct val="163152"/>
                </a:lnSpc>
                <a:spcBef>
                  <a:spcPts val="0"/>
                </a:spcBef>
                <a:spcAft>
                  <a:spcPts val="0"/>
                </a:spcAft>
                <a:buNone/>
              </a:pPr>
              <a:r>
                <a:rPr b="1" i="0" lang="en-US" sz="2874" u="none" cap="none" strike="noStrike">
                  <a:solidFill>
                    <a:srgbClr val="E0E4E6"/>
                  </a:solidFill>
                  <a:latin typeface="Barlow"/>
                  <a:ea typeface="Barlow"/>
                  <a:cs typeface="Barlow"/>
                  <a:sym typeface="Barlow"/>
                </a:rPr>
                <a:t>        </a:t>
              </a:r>
              <a:r>
                <a:rPr b="0" i="0" lang="en-US" sz="2874" u="none" cap="none" strike="noStrike">
                  <a:solidFill>
                    <a:srgbClr val="E0E4E6"/>
                  </a:solidFill>
                  <a:latin typeface="Barlow"/>
                  <a:ea typeface="Barlow"/>
                  <a:cs typeface="Barlow"/>
                  <a:sym typeface="Barlow"/>
                </a:rPr>
                <a:t>Uses YOLOv8</a:t>
              </a:r>
              <a:endParaRPr/>
            </a:p>
            <a:p>
              <a:pPr indent="-310355" lvl="1" marL="620710" marR="0" rtl="0" algn="l">
                <a:lnSpc>
                  <a:spcPct val="163152"/>
                </a:lnSpc>
                <a:spcBef>
                  <a:spcPts val="0"/>
                </a:spcBef>
                <a:spcAft>
                  <a:spcPts val="0"/>
                </a:spcAft>
                <a:buClr>
                  <a:srgbClr val="E0E4E6"/>
                </a:buClr>
                <a:buSzPts val="2874"/>
                <a:buFont typeface="Arial"/>
                <a:buChar char="•"/>
              </a:pPr>
              <a:r>
                <a:rPr b="1" i="0" lang="en-US" sz="2874" u="none" cap="none" strike="noStrike">
                  <a:solidFill>
                    <a:srgbClr val="E0E4E6"/>
                  </a:solidFill>
                  <a:latin typeface="Barlow"/>
                  <a:ea typeface="Barlow"/>
                  <a:cs typeface="Barlow"/>
                  <a:sym typeface="Barlow"/>
                </a:rPr>
                <a:t>NFC Tag (User Identification)</a:t>
              </a:r>
              <a:r>
                <a:rPr b="0" i="0" lang="en-US" sz="2874" u="none" cap="none" strike="noStrike">
                  <a:solidFill>
                    <a:srgbClr val="E0E4E6"/>
                  </a:solidFill>
                  <a:latin typeface="Barlow"/>
                  <a:ea typeface="Barlow"/>
                  <a:cs typeface="Barlow"/>
                  <a:sym typeface="Barlow"/>
                </a:rPr>
                <a:t> </a:t>
              </a:r>
              <a:endParaRPr/>
            </a:p>
            <a:p>
              <a:pPr indent="0" lvl="0" marL="0" marR="0" rtl="0" algn="l">
                <a:lnSpc>
                  <a:spcPct val="113013"/>
                </a:lnSpc>
                <a:spcBef>
                  <a:spcPts val="0"/>
                </a:spcBef>
                <a:spcAft>
                  <a:spcPts val="0"/>
                </a:spcAft>
                <a:buNone/>
              </a:pPr>
              <a:r>
                <a:rPr b="0" i="0" lang="en-US" sz="2874" u="none" cap="none" strike="noStrike">
                  <a:solidFill>
                    <a:srgbClr val="E0E4E6"/>
                  </a:solidFill>
                  <a:latin typeface="Barlow"/>
                  <a:ea typeface="Barlow"/>
                  <a:cs typeface="Barlow"/>
                  <a:sym typeface="Barlow"/>
                </a:rPr>
                <a:t>      Each student has an NFC tag linked to their ID,</a:t>
              </a:r>
              <a:endParaRPr/>
            </a:p>
            <a:p>
              <a:pPr indent="0" lvl="0" marL="0" marR="0" rtl="0" algn="l">
                <a:lnSpc>
                  <a:spcPct val="113013"/>
                </a:lnSpc>
                <a:spcBef>
                  <a:spcPts val="0"/>
                </a:spcBef>
                <a:spcAft>
                  <a:spcPts val="0"/>
                </a:spcAft>
                <a:buNone/>
              </a:pPr>
              <a:r>
                <a:rPr b="0" i="0" lang="en-US" sz="2874" u="none" cap="none" strike="noStrike">
                  <a:solidFill>
                    <a:srgbClr val="E0E4E6"/>
                  </a:solidFill>
                  <a:latin typeface="Barlow"/>
                  <a:ea typeface="Barlow"/>
                  <a:cs typeface="Barlow"/>
                  <a:sym typeface="Barlow"/>
                </a:rPr>
                <a:t>      name, and contact details.</a:t>
              </a:r>
              <a:endParaRPr/>
            </a:p>
            <a:p>
              <a:pPr indent="-310355" lvl="1" marL="620710" marR="0" rtl="0" algn="l">
                <a:lnSpc>
                  <a:spcPct val="163152"/>
                </a:lnSpc>
                <a:spcBef>
                  <a:spcPts val="0"/>
                </a:spcBef>
                <a:spcAft>
                  <a:spcPts val="0"/>
                </a:spcAft>
                <a:buClr>
                  <a:srgbClr val="E0E4E6"/>
                </a:buClr>
                <a:buSzPts val="2874"/>
                <a:buFont typeface="Arial"/>
                <a:buChar char="•"/>
              </a:pPr>
              <a:r>
                <a:rPr b="1" i="0" lang="en-US" sz="2874" u="none" cap="none" strike="noStrike">
                  <a:solidFill>
                    <a:srgbClr val="E0E4E6"/>
                  </a:solidFill>
                  <a:latin typeface="Barlow"/>
                  <a:ea typeface="Barlow"/>
                  <a:cs typeface="Barlow"/>
                  <a:sym typeface="Barlow"/>
                </a:rPr>
                <a:t>Scanner (NFC Reader)</a:t>
              </a:r>
              <a:endParaRPr/>
            </a:p>
            <a:p>
              <a:pPr indent="0" lvl="0" marL="0" marR="0" rtl="0" algn="l">
                <a:lnSpc>
                  <a:spcPct val="163152"/>
                </a:lnSpc>
                <a:spcBef>
                  <a:spcPts val="0"/>
                </a:spcBef>
                <a:spcAft>
                  <a:spcPts val="0"/>
                </a:spcAft>
                <a:buNone/>
              </a:pPr>
              <a:r>
                <a:rPr b="0" i="0" lang="en-US" sz="2874" u="none" cap="none" strike="noStrike">
                  <a:solidFill>
                    <a:srgbClr val="E0E4E6"/>
                  </a:solidFill>
                  <a:latin typeface="Barlow"/>
                  <a:ea typeface="Barlow"/>
                  <a:cs typeface="Barlow"/>
                  <a:sym typeface="Barlow"/>
                </a:rPr>
                <a:t>        Reads NFC tags and extracts user information </a:t>
              </a:r>
              <a:endParaRPr/>
            </a:p>
            <a:p>
              <a:pPr indent="-310355" lvl="1" marL="620710" marR="0" rtl="0" algn="l">
                <a:lnSpc>
                  <a:spcPct val="163152"/>
                </a:lnSpc>
                <a:spcBef>
                  <a:spcPts val="0"/>
                </a:spcBef>
                <a:spcAft>
                  <a:spcPts val="0"/>
                </a:spcAft>
                <a:buClr>
                  <a:srgbClr val="E0E4E6"/>
                </a:buClr>
                <a:buSzPts val="2874"/>
                <a:buFont typeface="Arial"/>
                <a:buChar char="•"/>
              </a:pPr>
              <a:r>
                <a:rPr b="1" i="0" lang="en-US" sz="2874" u="none" cap="none" strike="noStrike">
                  <a:solidFill>
                    <a:srgbClr val="E0E4E6"/>
                  </a:solidFill>
                  <a:latin typeface="Barlow"/>
                  <a:ea typeface="Barlow"/>
                  <a:cs typeface="Barlow"/>
                  <a:sym typeface="Barlow"/>
                </a:rPr>
                <a:t>Cloud (Data Processing &amp; Estimation)</a:t>
              </a:r>
              <a:endParaRPr/>
            </a:p>
            <a:p>
              <a:pPr indent="0" lvl="0" marL="0" marR="0" rtl="0" algn="l">
                <a:lnSpc>
                  <a:spcPct val="163152"/>
                </a:lnSpc>
                <a:spcBef>
                  <a:spcPts val="0"/>
                </a:spcBef>
                <a:spcAft>
                  <a:spcPts val="0"/>
                </a:spcAft>
                <a:buNone/>
              </a:pPr>
              <a:r>
                <a:rPr b="0" i="0" lang="en-US" sz="2874" u="none" cap="none" strike="noStrike">
                  <a:solidFill>
                    <a:srgbClr val="E0E4E6"/>
                  </a:solidFill>
                  <a:latin typeface="Barlow"/>
                  <a:ea typeface="Barlow"/>
                  <a:cs typeface="Barlow"/>
                  <a:sym typeface="Barlow"/>
                </a:rPr>
                <a:t>        Processes input from the camera (queue detection) </a:t>
              </a:r>
              <a:endParaRPr/>
            </a:p>
            <a:p>
              <a:pPr indent="0" lvl="0" marL="0" marR="0" rtl="0" algn="l">
                <a:lnSpc>
                  <a:spcPct val="163187"/>
                </a:lnSpc>
                <a:spcBef>
                  <a:spcPts val="0"/>
                </a:spcBef>
                <a:spcAft>
                  <a:spcPts val="0"/>
                </a:spcAft>
                <a:buNone/>
              </a:pPr>
              <a:r>
                <a:rPr b="0" i="0" lang="en-US" sz="2874" u="none" cap="none" strike="noStrike">
                  <a:solidFill>
                    <a:srgbClr val="E0E4E6"/>
                  </a:solidFill>
                  <a:latin typeface="Barlow"/>
                  <a:ea typeface="Barlow"/>
                  <a:cs typeface="Barlow"/>
                  <a:sym typeface="Barlow"/>
                </a:rPr>
                <a:t>        and NFC scanner</a:t>
              </a:r>
              <a:endParaRPr/>
            </a:p>
          </p:txBody>
        </p:sp>
      </p:grpSp>
      <p:sp>
        <p:nvSpPr>
          <p:cNvPr id="328" name="Google Shape;328;p8"/>
          <p:cNvSpPr/>
          <p:nvPr/>
        </p:nvSpPr>
        <p:spPr>
          <a:xfrm>
            <a:off x="15507280" y="100116"/>
            <a:ext cx="2780720" cy="1680018"/>
          </a:xfrm>
          <a:custGeom>
            <a:rect b="b" l="l" r="r" t="t"/>
            <a:pathLst>
              <a:path extrusionOk="0" h="1680018" w="2780720">
                <a:moveTo>
                  <a:pt x="0" y="0"/>
                </a:moveTo>
                <a:lnTo>
                  <a:pt x="2780720" y="0"/>
                </a:lnTo>
                <a:lnTo>
                  <a:pt x="2780720" y="1680018"/>
                </a:lnTo>
                <a:lnTo>
                  <a:pt x="0" y="1680018"/>
                </a:lnTo>
                <a:lnTo>
                  <a:pt x="0" y="0"/>
                </a:lnTo>
                <a:close/>
              </a:path>
            </a:pathLst>
          </a:custGeom>
          <a:blipFill rotWithShape="1">
            <a:blip r:embed="rId4">
              <a:alphaModFix/>
            </a:blip>
            <a:stretch>
              <a:fillRect b="0" l="0" r="0" t="0"/>
            </a:stretch>
          </a:blipFill>
          <a:ln>
            <a:noFill/>
          </a:ln>
        </p:spPr>
      </p:sp>
      <p:sp>
        <p:nvSpPr>
          <p:cNvPr id="329" name="Google Shape;329;p8"/>
          <p:cNvSpPr/>
          <p:nvPr/>
        </p:nvSpPr>
        <p:spPr>
          <a:xfrm>
            <a:off x="10259826" y="2361158"/>
            <a:ext cx="7852553" cy="5098119"/>
          </a:xfrm>
          <a:custGeom>
            <a:rect b="b" l="l" r="r" t="t"/>
            <a:pathLst>
              <a:path extrusionOk="0" h="5098119" w="7852553">
                <a:moveTo>
                  <a:pt x="0" y="0"/>
                </a:moveTo>
                <a:lnTo>
                  <a:pt x="7852553" y="0"/>
                </a:lnTo>
                <a:lnTo>
                  <a:pt x="7852553" y="5098119"/>
                </a:lnTo>
                <a:lnTo>
                  <a:pt x="0" y="509811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descr="preencoded.png" id="338" name="Google Shape;338;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339" name="Google Shape;339;p9"/>
          <p:cNvGrpSpPr/>
          <p:nvPr/>
        </p:nvGrpSpPr>
        <p:grpSpPr>
          <a:xfrm>
            <a:off x="1179342" y="469485"/>
            <a:ext cx="13341873" cy="1132138"/>
            <a:chOff x="0" y="-57150"/>
            <a:chExt cx="17789164" cy="1509516"/>
          </a:xfrm>
        </p:grpSpPr>
        <p:sp>
          <p:nvSpPr>
            <p:cNvPr id="340" name="Google Shape;340;p9"/>
            <p:cNvSpPr/>
            <p:nvPr/>
          </p:nvSpPr>
          <p:spPr>
            <a:xfrm>
              <a:off x="0" y="0"/>
              <a:ext cx="17789164" cy="1452366"/>
            </a:xfrm>
            <a:custGeom>
              <a:rect b="b" l="l" r="r" t="t"/>
              <a:pathLst>
                <a:path extrusionOk="0" h="1452366" w="17789164">
                  <a:moveTo>
                    <a:pt x="0" y="0"/>
                  </a:moveTo>
                  <a:lnTo>
                    <a:pt x="17789164" y="0"/>
                  </a:lnTo>
                  <a:lnTo>
                    <a:pt x="17789164" y="1452366"/>
                  </a:lnTo>
                  <a:lnTo>
                    <a:pt x="0" y="1452366"/>
                  </a:lnTo>
                  <a:close/>
                </a:path>
              </a:pathLst>
            </a:custGeom>
            <a:solidFill>
              <a:srgbClr val="000000">
                <a:alpha val="0"/>
              </a:srgbClr>
            </a:solidFill>
            <a:ln>
              <a:noFill/>
            </a:ln>
          </p:spPr>
        </p:sp>
        <p:sp>
          <p:nvSpPr>
            <p:cNvPr id="341" name="Google Shape;341;p9"/>
            <p:cNvSpPr txBox="1"/>
            <p:nvPr/>
          </p:nvSpPr>
          <p:spPr>
            <a:xfrm>
              <a:off x="0" y="-57150"/>
              <a:ext cx="17789164" cy="1509516"/>
            </a:xfrm>
            <a:prstGeom prst="rect">
              <a:avLst/>
            </a:prstGeom>
            <a:noFill/>
            <a:ln>
              <a:noFill/>
            </a:ln>
          </p:spPr>
          <p:txBody>
            <a:bodyPr anchorCtr="0" anchor="t" bIns="0" lIns="0" spcFirstLastPara="1" rIns="0" wrap="square" tIns="0">
              <a:noAutofit/>
            </a:bodyPr>
            <a:lstStyle/>
            <a:p>
              <a:pPr indent="0" lvl="0" marL="0" marR="0" rtl="0" algn="l">
                <a:lnSpc>
                  <a:spcPct val="125586"/>
                </a:lnSpc>
                <a:spcBef>
                  <a:spcPts val="0"/>
                </a:spcBef>
                <a:spcAft>
                  <a:spcPts val="0"/>
                </a:spcAft>
                <a:buNone/>
              </a:pPr>
              <a:r>
                <a:rPr b="1" i="0" lang="en-US" sz="5374" u="none" cap="none" strike="noStrike">
                  <a:solidFill>
                    <a:srgbClr val="F0FCFF"/>
                  </a:solidFill>
                  <a:latin typeface="Arimo"/>
                  <a:ea typeface="Arimo"/>
                  <a:cs typeface="Arimo"/>
                  <a:sym typeface="Arimo"/>
                </a:rPr>
                <a:t>Complete Description </a:t>
              </a:r>
              <a:endParaRPr/>
            </a:p>
          </p:txBody>
        </p:sp>
      </p:grpSp>
      <p:sp>
        <p:nvSpPr>
          <p:cNvPr id="342" name="Google Shape;342;p9"/>
          <p:cNvSpPr/>
          <p:nvPr/>
        </p:nvSpPr>
        <p:spPr>
          <a:xfrm>
            <a:off x="15507280" y="100116"/>
            <a:ext cx="2780720" cy="1680018"/>
          </a:xfrm>
          <a:custGeom>
            <a:rect b="b" l="l" r="r" t="t"/>
            <a:pathLst>
              <a:path extrusionOk="0" h="1680018" w="2780720">
                <a:moveTo>
                  <a:pt x="0" y="0"/>
                </a:moveTo>
                <a:lnTo>
                  <a:pt x="2780720" y="0"/>
                </a:lnTo>
                <a:lnTo>
                  <a:pt x="2780720" y="1680018"/>
                </a:lnTo>
                <a:lnTo>
                  <a:pt x="0" y="1680018"/>
                </a:lnTo>
                <a:lnTo>
                  <a:pt x="0" y="0"/>
                </a:lnTo>
                <a:close/>
              </a:path>
            </a:pathLst>
          </a:custGeom>
          <a:blipFill rotWithShape="1">
            <a:blip r:embed="rId4">
              <a:alphaModFix/>
            </a:blip>
            <a:stretch>
              <a:fillRect b="0" l="0" r="0" t="0"/>
            </a:stretch>
          </a:blipFill>
          <a:ln>
            <a:noFill/>
          </a:ln>
        </p:spPr>
      </p:sp>
      <p:sp>
        <p:nvSpPr>
          <p:cNvPr id="343" name="Google Shape;343;p9"/>
          <p:cNvSpPr txBox="1"/>
          <p:nvPr/>
        </p:nvSpPr>
        <p:spPr>
          <a:xfrm>
            <a:off x="1382140" y="1931100"/>
            <a:ext cx="14849456" cy="6371305"/>
          </a:xfrm>
          <a:prstGeom prst="rect">
            <a:avLst/>
          </a:prstGeom>
          <a:noFill/>
          <a:ln>
            <a:noFill/>
          </a:ln>
        </p:spPr>
        <p:txBody>
          <a:bodyPr anchorCtr="0" anchor="t" bIns="0" lIns="0" spcFirstLastPara="1" rIns="0" wrap="square" tIns="0">
            <a:spAutoFit/>
          </a:bodyPr>
          <a:lstStyle/>
          <a:p>
            <a:pPr indent="0" lvl="0" marL="0" marR="0" rtl="0" algn="ctr">
              <a:lnSpc>
                <a:spcPct val="125507"/>
              </a:lnSpc>
              <a:spcBef>
                <a:spcPts val="0"/>
              </a:spcBef>
              <a:spcAft>
                <a:spcPts val="0"/>
              </a:spcAft>
              <a:buNone/>
            </a:pPr>
            <a:r>
              <a:rPr b="1" i="0" lang="en-US" sz="3846" u="none" cap="none" strike="noStrike">
                <a:solidFill>
                  <a:srgbClr val="FFFFFF"/>
                </a:solidFill>
                <a:latin typeface="Arimo"/>
                <a:ea typeface="Arimo"/>
                <a:cs typeface="Arimo"/>
                <a:sym typeface="Arimo"/>
              </a:rPr>
              <a:t>Working of IoT-Based Smart Queue System </a:t>
            </a:r>
            <a:endParaRPr/>
          </a:p>
          <a:p>
            <a:pPr indent="0" lvl="0" marL="0" marR="0" rtl="0" algn="l">
              <a:lnSpc>
                <a:spcPct val="104940"/>
              </a:lnSpc>
              <a:spcBef>
                <a:spcPts val="0"/>
              </a:spcBef>
              <a:spcAft>
                <a:spcPts val="0"/>
              </a:spcAft>
              <a:buNone/>
            </a:pPr>
            <a:r>
              <a:t/>
            </a:r>
            <a:endParaRPr b="1" i="0" sz="3846" u="none" cap="none" strike="noStrike">
              <a:solidFill>
                <a:srgbClr val="FFFFFF"/>
              </a:solidFill>
              <a:latin typeface="Arimo"/>
              <a:ea typeface="Arimo"/>
              <a:cs typeface="Arimo"/>
              <a:sym typeface="Arimo"/>
            </a:endParaRPr>
          </a:p>
          <a:p>
            <a:pPr indent="-347190" lvl="1" marL="694380" marR="0" rtl="0" algn="l">
              <a:lnSpc>
                <a:spcPct val="125497"/>
              </a:lnSpc>
              <a:spcBef>
                <a:spcPts val="0"/>
              </a:spcBef>
              <a:spcAft>
                <a:spcPts val="0"/>
              </a:spcAft>
              <a:buClr>
                <a:srgbClr val="FFFFFF"/>
              </a:buClr>
              <a:buSzPts val="3216"/>
              <a:buFont typeface="Arial"/>
              <a:buChar char="•"/>
            </a:pPr>
            <a:r>
              <a:rPr b="1" i="0" lang="en-US" sz="3216" u="none" cap="none" strike="noStrike">
                <a:solidFill>
                  <a:srgbClr val="FFFFFF"/>
                </a:solidFill>
                <a:latin typeface="Arimo"/>
                <a:ea typeface="Arimo"/>
                <a:cs typeface="Arimo"/>
                <a:sym typeface="Arimo"/>
              </a:rPr>
              <a:t>AI Queue Detection  → Camera detects &amp; counts people using YOLOv8.</a:t>
            </a:r>
            <a:endParaRPr/>
          </a:p>
          <a:p>
            <a:pPr indent="-347190" lvl="1" marL="694380" marR="0" rtl="0" algn="l">
              <a:lnSpc>
                <a:spcPct val="125497"/>
              </a:lnSpc>
              <a:spcBef>
                <a:spcPts val="0"/>
              </a:spcBef>
              <a:spcAft>
                <a:spcPts val="0"/>
              </a:spcAft>
              <a:buClr>
                <a:srgbClr val="FFFFFF"/>
              </a:buClr>
              <a:buSzPts val="3216"/>
              <a:buFont typeface="Arial"/>
              <a:buChar char="•"/>
            </a:pPr>
            <a:r>
              <a:rPr b="1" i="0" lang="en-US" sz="3216" u="none" cap="none" strike="noStrike">
                <a:solidFill>
                  <a:srgbClr val="FFFFFF"/>
                </a:solidFill>
                <a:latin typeface="Arimo"/>
                <a:ea typeface="Arimo"/>
                <a:cs typeface="Arimo"/>
                <a:sym typeface="Arimo"/>
              </a:rPr>
              <a:t> False Detection Filtering  → Ignores people just passing by.</a:t>
            </a:r>
            <a:endParaRPr/>
          </a:p>
          <a:p>
            <a:pPr indent="-347190" lvl="1" marL="694380" marR="0" rtl="0" algn="l">
              <a:lnSpc>
                <a:spcPct val="125497"/>
              </a:lnSpc>
              <a:spcBef>
                <a:spcPts val="0"/>
              </a:spcBef>
              <a:spcAft>
                <a:spcPts val="0"/>
              </a:spcAft>
              <a:buClr>
                <a:srgbClr val="FFFFFF"/>
              </a:buClr>
              <a:buSzPts val="3216"/>
              <a:buFont typeface="Arial"/>
              <a:buChar char="•"/>
            </a:pPr>
            <a:r>
              <a:rPr b="1" i="0" lang="en-US" sz="3216" u="none" cap="none" strike="noStrike">
                <a:solidFill>
                  <a:srgbClr val="FFFFFF"/>
                </a:solidFill>
                <a:latin typeface="Arimo"/>
                <a:ea typeface="Arimo"/>
                <a:cs typeface="Arimo"/>
                <a:sym typeface="Arimo"/>
              </a:rPr>
              <a:t> NFC Tag Scanning  → Users tap NFC tags to register in the queue.</a:t>
            </a:r>
            <a:endParaRPr/>
          </a:p>
          <a:p>
            <a:pPr indent="-347190" lvl="1" marL="694380" marR="0" rtl="0" algn="l">
              <a:lnSpc>
                <a:spcPct val="125497"/>
              </a:lnSpc>
              <a:spcBef>
                <a:spcPts val="0"/>
              </a:spcBef>
              <a:spcAft>
                <a:spcPts val="0"/>
              </a:spcAft>
              <a:buClr>
                <a:srgbClr val="FFFFFF"/>
              </a:buClr>
              <a:buSzPts val="3216"/>
              <a:buFont typeface="Arial"/>
              <a:buChar char="•"/>
            </a:pPr>
            <a:r>
              <a:rPr b="1" i="0" lang="en-US" sz="3216" u="none" cap="none" strike="noStrike">
                <a:solidFill>
                  <a:srgbClr val="FFFFFF"/>
                </a:solidFill>
                <a:latin typeface="Arimo"/>
                <a:ea typeface="Arimo"/>
                <a:cs typeface="Arimo"/>
                <a:sym typeface="Arimo"/>
              </a:rPr>
              <a:t> Cloud Processing → Cloud calculates estimated wait time.</a:t>
            </a:r>
            <a:endParaRPr/>
          </a:p>
          <a:p>
            <a:pPr indent="-347190" lvl="1" marL="694380" marR="0" rtl="0" algn="l">
              <a:lnSpc>
                <a:spcPct val="125497"/>
              </a:lnSpc>
              <a:spcBef>
                <a:spcPts val="0"/>
              </a:spcBef>
              <a:spcAft>
                <a:spcPts val="0"/>
              </a:spcAft>
              <a:buClr>
                <a:srgbClr val="FFFFFF"/>
              </a:buClr>
              <a:buSzPts val="3216"/>
              <a:buFont typeface="Arial"/>
              <a:buChar char="•"/>
            </a:pPr>
            <a:r>
              <a:rPr b="1" i="0" lang="en-US" sz="3216" u="none" cap="none" strike="noStrike">
                <a:solidFill>
                  <a:srgbClr val="FFFFFF"/>
                </a:solidFill>
                <a:latin typeface="Arimo"/>
                <a:ea typeface="Arimo"/>
                <a:cs typeface="Arimo"/>
                <a:sym typeface="Arimo"/>
              </a:rPr>
              <a:t>Queue Mapping  → Links NFC user data with queue position.</a:t>
            </a:r>
            <a:endParaRPr/>
          </a:p>
          <a:p>
            <a:pPr indent="-347190" lvl="1" marL="694380" marR="0" rtl="0" algn="l">
              <a:lnSpc>
                <a:spcPct val="125497"/>
              </a:lnSpc>
              <a:spcBef>
                <a:spcPts val="0"/>
              </a:spcBef>
              <a:spcAft>
                <a:spcPts val="0"/>
              </a:spcAft>
              <a:buClr>
                <a:srgbClr val="FFFFFF"/>
              </a:buClr>
              <a:buSzPts val="3216"/>
              <a:buFont typeface="Arial"/>
              <a:buChar char="•"/>
            </a:pPr>
            <a:r>
              <a:rPr b="1" i="0" lang="en-US" sz="3216" u="none" cap="none" strike="noStrike">
                <a:solidFill>
                  <a:srgbClr val="FFFFFF"/>
                </a:solidFill>
                <a:latin typeface="Arimo"/>
                <a:ea typeface="Arimo"/>
                <a:cs typeface="Arimo"/>
                <a:sym typeface="Arimo"/>
              </a:rPr>
              <a:t>Public Display Update  → Shows real-time queue length &amp; wait time.</a:t>
            </a:r>
            <a:endParaRPr/>
          </a:p>
          <a:p>
            <a:pPr indent="-347190" lvl="1" marL="694380" marR="0" rtl="0" algn="l">
              <a:lnSpc>
                <a:spcPct val="125497"/>
              </a:lnSpc>
              <a:spcBef>
                <a:spcPts val="0"/>
              </a:spcBef>
              <a:spcAft>
                <a:spcPts val="0"/>
              </a:spcAft>
              <a:buClr>
                <a:srgbClr val="FFFFFF"/>
              </a:buClr>
              <a:buSzPts val="3216"/>
              <a:buFont typeface="Arial"/>
              <a:buChar char="•"/>
            </a:pPr>
            <a:r>
              <a:rPr b="1" i="0" lang="en-US" sz="3216" u="none" cap="none" strike="noStrike">
                <a:solidFill>
                  <a:srgbClr val="FFFFFF"/>
                </a:solidFill>
                <a:latin typeface="Arimo"/>
                <a:ea typeface="Arimo"/>
                <a:cs typeface="Arimo"/>
                <a:sym typeface="Arimo"/>
              </a:rPr>
              <a:t>WhatsApp Notifications  → Sends estimated wait time to users.</a:t>
            </a:r>
            <a:endParaRPr/>
          </a:p>
          <a:p>
            <a:pPr indent="0" lvl="0" marL="0" marR="0" rtl="0" algn="ctr">
              <a:lnSpc>
                <a:spcPct val="125522"/>
              </a:lnSpc>
              <a:spcBef>
                <a:spcPts val="0"/>
              </a:spcBef>
              <a:spcAft>
                <a:spcPts val="0"/>
              </a:spcAft>
              <a:buNone/>
            </a:pPr>
            <a:r>
              <a:rPr b="1" i="0" lang="en-US" sz="3636" u="none" cap="none" strike="noStrike">
                <a:solidFill>
                  <a:srgbClr val="FFFFFF"/>
                </a:solidFill>
                <a:latin typeface="Arimo"/>
                <a:ea typeface="Arimo"/>
                <a:cs typeface="Arimo"/>
                <a:sym typeface="Arimo"/>
              </a:rPr>
              <a:t>         </a:t>
            </a:r>
            <a:r>
              <a:rPr b="0" i="0" lang="en-US" sz="3636" u="none" cap="none" strike="noStrike">
                <a:solidFill>
                  <a:srgbClr val="FFFFFF"/>
                </a:solidFill>
                <a:latin typeface="Arimo"/>
                <a:ea typeface="Arimo"/>
                <a:cs typeface="Arimo"/>
                <a:sym typeface="Arimo"/>
              </a:rPr>
              <a:t> </a:t>
            </a:r>
            <a:endParaRPr/>
          </a:p>
          <a:p>
            <a:pPr indent="0" lvl="0" marL="0" marR="0" rtl="0" algn="ctr">
              <a:lnSpc>
                <a:spcPct val="125522"/>
              </a:lnSpc>
              <a:spcBef>
                <a:spcPts val="0"/>
              </a:spcBef>
              <a:spcAft>
                <a:spcPts val="0"/>
              </a:spcAft>
              <a:buNone/>
            </a:pPr>
            <a:r>
              <a:rPr b="1" i="0" lang="en-US" sz="3636" u="none" cap="none" strike="noStrike">
                <a:solidFill>
                  <a:srgbClr val="FFFFFF"/>
                </a:solidFill>
                <a:latin typeface="Arimo"/>
                <a:ea typeface="Arimo"/>
                <a:cs typeface="Arimo"/>
                <a:sym typeface="Arimo"/>
              </a:rPr>
              <a:t>Automated, fast, and efficient queue management system! </a:t>
            </a:r>
            <a:endParaRPr/>
          </a:p>
          <a:p>
            <a:pPr indent="0" lvl="0" marL="0" marR="0" rtl="0" algn="ctr">
              <a:lnSpc>
                <a:spcPct val="111056"/>
              </a:lnSpc>
              <a:spcBef>
                <a:spcPts val="0"/>
              </a:spcBef>
              <a:spcAft>
                <a:spcPts val="0"/>
              </a:spcAft>
              <a:buNone/>
            </a:pPr>
            <a:r>
              <a:t/>
            </a:r>
            <a:endParaRPr b="1" i="0" sz="3636" u="none" cap="none" strike="noStrike">
              <a:solidFill>
                <a:srgbClr val="FFFFFF"/>
              </a:solidFill>
              <a:latin typeface="Arimo"/>
              <a:ea typeface="Arimo"/>
              <a:cs typeface="Arimo"/>
              <a:sym typeface="Arim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